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1269" r:id="rId2"/>
    <p:sldId id="1906" r:id="rId3"/>
    <p:sldId id="1956" r:id="rId4"/>
    <p:sldId id="1958" r:id="rId5"/>
    <p:sldId id="1884" r:id="rId6"/>
    <p:sldId id="2075" r:id="rId7"/>
    <p:sldId id="1962" r:id="rId8"/>
    <p:sldId id="1957" r:id="rId9"/>
    <p:sldId id="2067" r:id="rId10"/>
    <p:sldId id="2069" r:id="rId11"/>
    <p:sldId id="2068" r:id="rId12"/>
    <p:sldId id="2070" r:id="rId13"/>
    <p:sldId id="2071" r:id="rId14"/>
    <p:sldId id="2077" r:id="rId15"/>
    <p:sldId id="2073" r:id="rId16"/>
    <p:sldId id="2076" r:id="rId17"/>
    <p:sldId id="2082" r:id="rId18"/>
    <p:sldId id="2079" r:id="rId19"/>
    <p:sldId id="2072" r:id="rId20"/>
    <p:sldId id="2074" r:id="rId21"/>
    <p:sldId id="2065" r:id="rId22"/>
    <p:sldId id="2062" r:id="rId23"/>
    <p:sldId id="2064" r:id="rId24"/>
    <p:sldId id="2063" r:id="rId25"/>
    <p:sldId id="2053" r:id="rId26"/>
    <p:sldId id="2052" r:id="rId27"/>
    <p:sldId id="2054" r:id="rId28"/>
    <p:sldId id="2056" r:id="rId29"/>
    <p:sldId id="2057" r:id="rId30"/>
    <p:sldId id="2058" r:id="rId31"/>
    <p:sldId id="2055" r:id="rId32"/>
    <p:sldId id="1961" r:id="rId33"/>
    <p:sldId id="2059" r:id="rId34"/>
    <p:sldId id="1959"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02A3997-E508-478A-8540-6E2BB6EC5465}">
          <p14:sldIdLst>
            <p14:sldId id="1269"/>
          </p14:sldIdLst>
        </p14:section>
        <p14:section name="TO DO LIST" id="{FCB30A51-CC69-47FE-A84D-8F2B8C88863F}">
          <p14:sldIdLst>
            <p14:sldId id="1906"/>
          </p14:sldIdLst>
        </p14:section>
        <p14:section name="情境及需求" id="{98766373-07ED-47A0-92C9-ACF9AD3E6D22}">
          <p14:sldIdLst>
            <p14:sldId id="1956"/>
            <p14:sldId id="1958"/>
          </p14:sldIdLst>
        </p14:section>
        <p14:section name="專案架構" id="{FE513D5F-6646-4605-BC86-548C01BAD88E}">
          <p14:sldIdLst>
            <p14:sldId id="1884"/>
            <p14:sldId id="2075"/>
            <p14:sldId id="1962"/>
            <p14:sldId id="1957"/>
          </p14:sldIdLst>
        </p14:section>
        <p14:section name="2022/05/26 ~ 2022/06/10" id="{D4145043-FC38-4C6E-86C9-6DD1107A490A}">
          <p14:sldIdLst>
            <p14:sldId id="2067"/>
            <p14:sldId id="2069"/>
            <p14:sldId id="2068"/>
            <p14:sldId id="2070"/>
            <p14:sldId id="2071"/>
            <p14:sldId id="2077"/>
            <p14:sldId id="2073"/>
            <p14:sldId id="2076"/>
            <p14:sldId id="2082"/>
            <p14:sldId id="2079"/>
            <p14:sldId id="2072"/>
            <p14:sldId id="2074"/>
          </p14:sldIdLst>
        </p14:section>
        <p14:section name="2022/05/19 ~ 2022/05/26" id="{8081CC1D-5FBB-45E0-917A-3F6E86AB8377}">
          <p14:sldIdLst>
            <p14:sldId id="2065"/>
            <p14:sldId id="2062"/>
            <p14:sldId id="2064"/>
            <p14:sldId id="2063"/>
          </p14:sldIdLst>
        </p14:section>
        <p14:section name="2022/05/06 ~ 2022/05/13" id="{2676BF06-29DE-4C6C-9E79-9B69C672A098}">
          <p14:sldIdLst>
            <p14:sldId id="2053"/>
            <p14:sldId id="2052"/>
            <p14:sldId id="2054"/>
            <p14:sldId id="2056"/>
            <p14:sldId id="2057"/>
            <p14:sldId id="2058"/>
            <p14:sldId id="2055"/>
          </p14:sldIdLst>
        </p14:section>
        <p14:section name="控管紀錄" id="{5F0ACE56-EC48-4A27-9699-A117B5CE528C}">
          <p14:sldIdLst>
            <p14:sldId id="1961"/>
            <p14:sldId id="2059"/>
          </p14:sldIdLst>
        </p14:section>
        <p14:section name="參考資料" id="{BA9598D0-3A04-4F48-90BF-3803C175D302}">
          <p14:sldIdLst>
            <p14:sldId id="19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6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284EE-AF39-4EE8-B03A-3922F0DB584E}" type="datetimeFigureOut">
              <a:rPr lang="zh-TW" altLang="en-US" smtClean="0"/>
              <a:t>2022/6/10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05B81-5E5F-42A2-8385-12ABB6203A30}" type="slidenum">
              <a:rPr lang="zh-TW" altLang="en-US" smtClean="0"/>
              <a:t>‹#›</a:t>
            </a:fld>
            <a:endParaRPr lang="zh-TW" altLang="en-US"/>
          </a:p>
        </p:txBody>
      </p:sp>
    </p:spTree>
    <p:extLst>
      <p:ext uri="{BB962C8B-B14F-4D97-AF65-F5344CB8AC3E}">
        <p14:creationId xmlns:p14="http://schemas.microsoft.com/office/powerpoint/2010/main" val="91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8861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5566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3770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069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15828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1441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89395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D05B81-5E5F-42A2-8385-12ABB6203A30}" type="slidenum">
              <a:rPr lang="zh-TW" altLang="en-US" smtClean="0"/>
              <a:t>25</a:t>
            </a:fld>
            <a:endParaRPr lang="zh-TW" altLang="en-US"/>
          </a:p>
        </p:txBody>
      </p:sp>
    </p:spTree>
    <p:extLst>
      <p:ext uri="{BB962C8B-B14F-4D97-AF65-F5344CB8AC3E}">
        <p14:creationId xmlns:p14="http://schemas.microsoft.com/office/powerpoint/2010/main" val="69983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02276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4733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23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924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3365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26920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92443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8926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40711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A6B0B-A5FB-4629-B823-69B1A9EB3A4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6896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838202" y="4295163"/>
            <a:ext cx="10515600" cy="1964122"/>
          </a:xfrm>
        </p:spPr>
        <p:txBody>
          <a:bodyPr>
            <a:normAutofit/>
          </a:bodyPr>
          <a:lstStyle>
            <a:lvl1pPr marL="0" indent="0" algn="l">
              <a:spcBef>
                <a:spcPts val="1001"/>
              </a:spcBef>
              <a:buNone/>
              <a:defRPr sz="20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TW" altLang="en-US" dirty="0"/>
              <a:t>按一下以編輯母片副標題樣式</a:t>
            </a:r>
          </a:p>
        </p:txBody>
      </p:sp>
      <p:sp>
        <p:nvSpPr>
          <p:cNvPr id="2" name="標題 1"/>
          <p:cNvSpPr>
            <a:spLocks noGrp="1"/>
          </p:cNvSpPr>
          <p:nvPr>
            <p:ph type="ctrTitle"/>
          </p:nvPr>
        </p:nvSpPr>
        <p:spPr>
          <a:xfrm>
            <a:off x="838202" y="1389529"/>
            <a:ext cx="10515600" cy="2905634"/>
          </a:xfrm>
        </p:spPr>
        <p:txBody>
          <a:bodyPr anchor="t"/>
          <a:lstStyle>
            <a:lvl1pPr algn="ctr">
              <a:defRPr sz="6000"/>
            </a:lvl1pPr>
          </a:lstStyle>
          <a:p>
            <a:r>
              <a:rPr lang="zh-TW" altLang="en-US" dirty="0"/>
              <a:t>按一下以編輯母片標題樣式</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1047626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3952382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899"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199"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20650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2" y="1201850"/>
            <a:ext cx="10515600" cy="5037776"/>
          </a:xfrm>
        </p:spPr>
        <p:txBody>
          <a:bodyPr>
            <a:normAutofit/>
          </a:bodyPr>
          <a:lstStyle>
            <a:lvl1pPr hangingPunct="0">
              <a:defRPr sz="1600"/>
            </a:lvl1pPr>
            <a:lvl2pPr hangingPunct="0">
              <a:defRPr sz="1600"/>
            </a:lvl2pPr>
            <a:lvl3pPr hangingPunct="0">
              <a:defRPr sz="1600"/>
            </a:lvl3pPr>
            <a:lvl4pPr hangingPunct="0">
              <a:defRPr sz="1600"/>
            </a:lvl4pPr>
            <a:lvl5pPr hangingPunct="0">
              <a:defRPr sz="1600"/>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p:cNvSpPr>
            <a:spLocks noGrp="1"/>
          </p:cNvSpPr>
          <p:nvPr>
            <p:ph type="title"/>
          </p:nvPr>
        </p:nvSpPr>
        <p:spPr/>
        <p:txBody>
          <a:bodyPr/>
          <a:lstStyle>
            <a:lvl1pPr>
              <a:defRPr b="1"/>
            </a:lvl1pPr>
          </a:lstStyle>
          <a:p>
            <a:r>
              <a:rPr lang="zh-TW" altLang="en-US" dirty="0"/>
              <a:t>按一下以編輯母片標題樣式</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1516522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2"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429471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1"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1"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898922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9"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9" y="2505076"/>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2" y="2505076"/>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383298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2264091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297749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376311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zh-TW" altLang="en-US"/>
          </a:p>
        </p:txBody>
      </p:sp>
      <p:sp>
        <p:nvSpPr>
          <p:cNvPr id="4" name="文字版面配置區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0C0CC965-A63A-473D-BEFB-C8F9714D5269}" type="datetimeFigureOut">
              <a:rPr lang="zh-TW" altLang="en-US" smtClean="0"/>
              <a:t>2022/6/10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0F9E983-480B-48C5-9E0F-D21C0DFBB5C0}" type="slidenum">
              <a:rPr lang="zh-TW" altLang="en-US" smtClean="0"/>
              <a:t>‹#›</a:t>
            </a:fld>
            <a:endParaRPr lang="zh-TW" altLang="en-US"/>
          </a:p>
        </p:txBody>
      </p:sp>
    </p:spTree>
    <p:extLst>
      <p:ext uri="{BB962C8B-B14F-4D97-AF65-F5344CB8AC3E}">
        <p14:creationId xmlns:p14="http://schemas.microsoft.com/office/powerpoint/2010/main" val="1402323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838202" y="1202573"/>
            <a:ext cx="10515600" cy="5037053"/>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版面配置區 1"/>
          <p:cNvSpPr>
            <a:spLocks noGrp="1"/>
          </p:cNvSpPr>
          <p:nvPr>
            <p:ph type="title"/>
          </p:nvPr>
        </p:nvSpPr>
        <p:spPr>
          <a:xfrm>
            <a:off x="838202" y="365125"/>
            <a:ext cx="10515600" cy="720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4" name="日期版面配置區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baseline="0">
                <a:solidFill>
                  <a:schemeClr val="tx1">
                    <a:tint val="75000"/>
                  </a:schemeClr>
                </a:solidFill>
                <a:latin typeface="Times New Roman" panose="02020603050405020304" pitchFamily="18" charset="0"/>
                <a:ea typeface="標楷體" panose="03000509000000000000" pitchFamily="65" charset="-120"/>
              </a:defRPr>
            </a:lvl1pPr>
          </a:lstStyle>
          <a:p>
            <a:fld id="{0C0CC965-A63A-473D-BEFB-C8F9714D5269}" type="datetimeFigureOut">
              <a:rPr lang="zh-TW" altLang="en-US" smtClean="0"/>
              <a:pPr/>
              <a:t>2022/6/10</a:t>
            </a:fld>
            <a:endParaRPr lang="zh-TW" altLang="en-US"/>
          </a:p>
        </p:txBody>
      </p:sp>
      <p:sp>
        <p:nvSpPr>
          <p:cNvPr id="5" name="頁尾版面配置區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baseline="0">
                <a:solidFill>
                  <a:schemeClr val="tx1">
                    <a:tint val="75000"/>
                  </a:schemeClr>
                </a:solidFill>
                <a:latin typeface="Times New Roman" panose="02020603050405020304" pitchFamily="18" charset="0"/>
                <a:ea typeface="標楷體" panose="03000509000000000000" pitchFamily="65" charset="-120"/>
              </a:defRPr>
            </a:lvl1pPr>
          </a:lstStyle>
          <a:p>
            <a:endParaRPr lang="zh-TW" altLang="en-US"/>
          </a:p>
        </p:txBody>
      </p:sp>
      <p:sp>
        <p:nvSpPr>
          <p:cNvPr id="6" name="投影片編號版面配置區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baseline="0">
                <a:solidFill>
                  <a:schemeClr val="tx1">
                    <a:tint val="75000"/>
                  </a:schemeClr>
                </a:solidFill>
                <a:latin typeface="Times New Roman" panose="02020603050405020304" pitchFamily="18" charset="0"/>
                <a:ea typeface="標楷體" panose="03000509000000000000" pitchFamily="65" charset="-120"/>
              </a:defRPr>
            </a:lvl1pPr>
          </a:lstStyle>
          <a:p>
            <a:fld id="{90F9E983-480B-48C5-9E0F-D21C0DFBB5C0}" type="slidenum">
              <a:rPr lang="zh-TW" altLang="en-US" smtClean="0"/>
              <a:pPr/>
              <a:t>‹#›</a:t>
            </a:fld>
            <a:endParaRPr lang="zh-TW" altLang="en-US"/>
          </a:p>
        </p:txBody>
      </p:sp>
      <p:cxnSp>
        <p:nvCxnSpPr>
          <p:cNvPr id="9" name="直線接點 8"/>
          <p:cNvCxnSpPr/>
          <p:nvPr userDrawn="1"/>
        </p:nvCxnSpPr>
        <p:spPr>
          <a:xfrm>
            <a:off x="838202" y="1143848"/>
            <a:ext cx="10515600"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70587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11" rtl="0" eaLnBrk="1" latinLnBrk="0" hangingPunct="1">
        <a:lnSpc>
          <a:spcPct val="90000"/>
        </a:lnSpc>
        <a:spcBef>
          <a:spcPct val="0"/>
        </a:spcBef>
        <a:buNone/>
        <a:defRPr sz="4400" b="1" kern="1200" baseline="0">
          <a:solidFill>
            <a:schemeClr val="tx1"/>
          </a:solidFill>
          <a:latin typeface="Times New Roman" panose="02020603050405020304" pitchFamily="18" charset="0"/>
          <a:ea typeface="標楷體" panose="03000509000000000000" pitchFamily="65" charset="-120"/>
          <a:cs typeface="+mj-cs"/>
        </a:defRPr>
      </a:lvl1pPr>
    </p:titleStyle>
    <p:bodyStyle>
      <a:lvl1pPr marL="144002" indent="-144002"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1pPr>
      <a:lvl2pPr marL="685809" indent="-228604"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2pPr>
      <a:lvl3pPr marL="1143015" indent="-228604"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3pPr>
      <a:lvl4pPr marL="1600221" indent="-228604"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4pPr>
      <a:lvl5pPr marL="2057427" indent="-228604" algn="l" defTabSz="914411" rtl="0" eaLnBrk="1" latinLnBrk="0" hangingPunct="0">
        <a:lnSpc>
          <a:spcPct val="90000"/>
        </a:lnSpc>
        <a:spcBef>
          <a:spcPts val="300"/>
        </a:spcBef>
        <a:buFont typeface="Arial" panose="020B0604020202020204" pitchFamily="34" charset="0"/>
        <a:buChar char="•"/>
        <a:defRPr sz="1600" kern="1200" baseline="0">
          <a:solidFill>
            <a:schemeClr val="tx1"/>
          </a:solidFill>
          <a:latin typeface="Times New Roman" panose="02020603050405020304" pitchFamily="18" charset="0"/>
          <a:ea typeface="標楷體" panose="03000509000000000000" pitchFamily="65" charset="-120"/>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TW"/>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1.pn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image" Target="../media/image61.png"/><Relationship Id="rId9"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blog.csdn.net/sometimeshappen/article/details/119464314?spm=1001.2101.3001.6650.8&amp;utm_medium=distribute.pc_relevant.none-task-blog-2%7Edefault%7EBlogCommendFromBaidu%7ERate-8-119464314-blog-115055126.pc_relevant_paycolumn_v3&amp;depth_1-utm_source=distribute.pc_relevant.none-task-blog-2%7Edefault%7EBlogCommendFromBaidu%7ERate-8-119464314-blog-115055126.pc_relevant_paycolumn_v3&amp;utm_relevant_index=14" TargetMode="External"/><Relationship Id="rId3" Type="http://schemas.openxmlformats.org/officeDocument/2006/relationships/hyperlink" Target="https://blog.csdn.net/qq_42025108/article/details/113134186" TargetMode="External"/><Relationship Id="rId7" Type="http://schemas.openxmlformats.org/officeDocument/2006/relationships/hyperlink" Target="https://blog.csdn.net/u014485485/article/details/79059095?utm_medium=distribute.pc_relevant.none-task-blog-2~default~baidujs_title~default-4-79059095-blog-111888757.pc_relevant_paycolumn_v3&amp;spm=1001.2101.3001.4242.3&amp;utm_relevant_index=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blog.csdn.net/xiong_xin/article/details/115055126" TargetMode="External"/><Relationship Id="rId5" Type="http://schemas.openxmlformats.org/officeDocument/2006/relationships/hyperlink" Target="https://blog.csdn.net/MaoChuangAn/article/details/90488018" TargetMode="External"/><Relationship Id="rId4" Type="http://schemas.openxmlformats.org/officeDocument/2006/relationships/hyperlink" Target="https://xiong535.blog.csdn.net/article/details/11502347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38202" y="1389531"/>
            <a:ext cx="10515600" cy="2544297"/>
          </a:xfrm>
        </p:spPr>
        <p:txBody>
          <a:bodyPr anchor="t">
            <a:normAutofit/>
          </a:bodyPr>
          <a:lstStyle/>
          <a:p>
            <a:pPr>
              <a:lnSpc>
                <a:spcPct val="125000"/>
              </a:lnSpc>
            </a:pPr>
            <a:br>
              <a:rPr lang="en-US" altLang="zh-TW" sz="4800" dirty="0"/>
            </a:br>
            <a:r>
              <a:rPr lang="zh-TW" altLang="en-US" sz="4800" dirty="0"/>
              <a:t>表面異物檢測實現於</a:t>
            </a:r>
            <a:r>
              <a:rPr lang="en-US" altLang="zh-TW" sz="4800" dirty="0"/>
              <a:t>SoC</a:t>
            </a:r>
          </a:p>
        </p:txBody>
      </p:sp>
      <p:sp>
        <p:nvSpPr>
          <p:cNvPr id="4" name="文字方塊 3">
            <a:extLst>
              <a:ext uri="{FF2B5EF4-FFF2-40B4-BE49-F238E27FC236}">
                <a16:creationId xmlns:a16="http://schemas.microsoft.com/office/drawing/2014/main" id="{E0BDFC23-B4D2-4A5E-9A5D-83CF8D99C8FC}"/>
              </a:ext>
            </a:extLst>
          </p:cNvPr>
          <p:cNvSpPr txBox="1"/>
          <p:nvPr/>
        </p:nvSpPr>
        <p:spPr>
          <a:xfrm>
            <a:off x="838202" y="3933828"/>
            <a:ext cx="4288353" cy="2267287"/>
          </a:xfrm>
          <a:prstGeom prst="rect">
            <a:avLst/>
          </a:prstGeom>
          <a:noFill/>
        </p:spPr>
        <p:txBody>
          <a:bodyPr wrap="none" rtlCol="0">
            <a:spAutoFit/>
          </a:bodyPr>
          <a:lstStyle/>
          <a:p>
            <a:pPr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負  責  人：葉易德</a:t>
            </a:r>
            <a:endParaRPr lang="en-US" altLang="zh-TW" sz="2000" dirty="0">
              <a:latin typeface="Times New Roman" panose="02020603050405020304" pitchFamily="18" charset="0"/>
              <a:ea typeface="標楷體" panose="03000509000000000000" pitchFamily="65" charset="-120"/>
            </a:endParaRPr>
          </a:p>
          <a:p>
            <a:pPr defTabSz="3230563"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目前成員：廖彥翔、江承修、莫楠薇</a:t>
            </a:r>
            <a:endParaRPr lang="en-US" altLang="zh-TW" sz="2000" dirty="0">
              <a:latin typeface="Times New Roman" panose="02020603050405020304" pitchFamily="18" charset="0"/>
              <a:ea typeface="標楷體" panose="03000509000000000000" pitchFamily="65" charset="-120"/>
            </a:endParaRPr>
          </a:p>
          <a:p>
            <a:pPr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報告日期：</a:t>
            </a:r>
            <a:r>
              <a:rPr lang="en-US" altLang="zh-TW" sz="2000" dirty="0">
                <a:latin typeface="Times New Roman" panose="02020603050405020304" pitchFamily="18" charset="0"/>
                <a:ea typeface="標楷體" panose="03000509000000000000" pitchFamily="65" charset="-120"/>
              </a:rPr>
              <a:t>2022/05/27</a:t>
            </a:r>
          </a:p>
          <a:p>
            <a:pPr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開始日期：</a:t>
            </a:r>
            <a:r>
              <a:rPr lang="en-US" altLang="zh-TW" sz="2000" dirty="0">
                <a:latin typeface="Times New Roman" panose="02020603050405020304" pitchFamily="18" charset="0"/>
                <a:ea typeface="標楷體" panose="03000509000000000000" pitchFamily="65" charset="-120"/>
              </a:rPr>
              <a:t>2022/05/06</a:t>
            </a:r>
          </a:p>
          <a:p>
            <a:pPr hangingPunct="0">
              <a:lnSpc>
                <a:spcPct val="90000"/>
              </a:lnSpc>
              <a:spcBef>
                <a:spcPts val="1001"/>
              </a:spcBef>
            </a:pPr>
            <a:r>
              <a:rPr lang="zh-TW" altLang="en-US" sz="2000" dirty="0">
                <a:latin typeface="Times New Roman" panose="02020603050405020304" pitchFamily="18" charset="0"/>
                <a:ea typeface="標楷體" panose="03000509000000000000" pitchFamily="65" charset="-120"/>
              </a:rPr>
              <a:t>結束日期：</a:t>
            </a:r>
            <a:r>
              <a:rPr lang="en-US" altLang="zh-TW" sz="2000" dirty="0">
                <a:latin typeface="Times New Roman" panose="02020603050405020304" pitchFamily="18" charset="0"/>
                <a:ea typeface="標楷體" panose="03000509000000000000" pitchFamily="65" charset="-120"/>
              </a:rPr>
              <a:t>-</a:t>
            </a:r>
            <a:endParaRPr lang="zh-TW" altLang="en-US" sz="2000" dirty="0">
              <a:latin typeface="Times New Roman" panose="02020603050405020304" pitchFamily="18" charset="0"/>
              <a:ea typeface="標楷體" panose="03000509000000000000" pitchFamily="65" charset="-120"/>
            </a:endParaRPr>
          </a:p>
          <a:p>
            <a:endParaRPr lang="zh-TW" altLang="en-US" dirty="0"/>
          </a:p>
        </p:txBody>
      </p:sp>
    </p:spTree>
    <p:extLst>
      <p:ext uri="{BB962C8B-B14F-4D97-AF65-F5344CB8AC3E}">
        <p14:creationId xmlns:p14="http://schemas.microsoft.com/office/powerpoint/2010/main" val="49608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流程圖</a:t>
            </a:r>
            <a:r>
              <a:rPr lang="en-US" altLang="zh-TW" dirty="0"/>
              <a:t>(</a:t>
            </a:r>
            <a:r>
              <a:rPr lang="zh-TW" altLang="en-US" dirty="0"/>
              <a:t>前</a:t>
            </a:r>
            <a:r>
              <a:rPr lang="en-US" altLang="zh-TW" dirty="0"/>
              <a:t>)</a:t>
            </a:r>
            <a:endParaRPr lang="zh-TW" altLang="en-US" dirty="0"/>
          </a:p>
        </p:txBody>
      </p:sp>
      <p:sp>
        <p:nvSpPr>
          <p:cNvPr id="9" name="矩形 8">
            <a:extLst>
              <a:ext uri="{FF2B5EF4-FFF2-40B4-BE49-F238E27FC236}">
                <a16:creationId xmlns:a16="http://schemas.microsoft.com/office/drawing/2014/main" id="{18D1C562-A442-4D4A-B4D6-98DBD95D4D9D}"/>
              </a:ext>
            </a:extLst>
          </p:cNvPr>
          <p:cNvSpPr/>
          <p:nvPr/>
        </p:nvSpPr>
        <p:spPr>
          <a:xfrm>
            <a:off x="3240307" y="1567543"/>
            <a:ext cx="403221" cy="420624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AXI</a:t>
            </a:r>
          </a:p>
        </p:txBody>
      </p:sp>
      <p:sp>
        <p:nvSpPr>
          <p:cNvPr id="36" name="矩形 35">
            <a:extLst>
              <a:ext uri="{FF2B5EF4-FFF2-40B4-BE49-F238E27FC236}">
                <a16:creationId xmlns:a16="http://schemas.microsoft.com/office/drawing/2014/main" id="{80978440-CFA2-4644-B518-13A2274D132D}"/>
              </a:ext>
            </a:extLst>
          </p:cNvPr>
          <p:cNvSpPr/>
          <p:nvPr/>
        </p:nvSpPr>
        <p:spPr>
          <a:xfrm>
            <a:off x="4301109" y="3724679"/>
            <a:ext cx="775988" cy="72870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ROM</a:t>
            </a:r>
          </a:p>
          <a:p>
            <a:pPr algn="ctr"/>
            <a:r>
              <a:rPr lang="en-US" altLang="zh-TW" sz="1100" dirty="0" err="1">
                <a:solidFill>
                  <a:schemeClr val="tx1"/>
                </a:solidFill>
              </a:rPr>
              <a:t>image.coe</a:t>
            </a:r>
            <a:endParaRPr lang="zh-TW" altLang="en-US" sz="1100" dirty="0">
              <a:solidFill>
                <a:schemeClr val="tx1"/>
              </a:solidFill>
            </a:endParaRPr>
          </a:p>
        </p:txBody>
      </p:sp>
      <p:sp>
        <p:nvSpPr>
          <p:cNvPr id="39" name="矩形 38">
            <a:extLst>
              <a:ext uri="{FF2B5EF4-FFF2-40B4-BE49-F238E27FC236}">
                <a16:creationId xmlns:a16="http://schemas.microsoft.com/office/drawing/2014/main" id="{841661BC-BA02-46C2-9764-34FFC23A77A6}"/>
              </a:ext>
            </a:extLst>
          </p:cNvPr>
          <p:cNvSpPr/>
          <p:nvPr/>
        </p:nvSpPr>
        <p:spPr>
          <a:xfrm>
            <a:off x="4301109" y="4892696"/>
            <a:ext cx="775988" cy="72870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AXI</a:t>
            </a:r>
          </a:p>
          <a:p>
            <a:pPr algn="ctr"/>
            <a:r>
              <a:rPr lang="en-US" altLang="zh-TW" sz="1100" dirty="0">
                <a:solidFill>
                  <a:schemeClr val="tx1"/>
                </a:solidFill>
              </a:rPr>
              <a:t>DUAL</a:t>
            </a:r>
          </a:p>
          <a:p>
            <a:pPr algn="ctr"/>
            <a:r>
              <a:rPr lang="en-US" altLang="zh-TW" sz="1100" dirty="0">
                <a:solidFill>
                  <a:schemeClr val="tx1"/>
                </a:solidFill>
              </a:rPr>
              <a:t>RAM</a:t>
            </a:r>
            <a:endParaRPr lang="zh-TW" altLang="en-US" sz="1100" dirty="0">
              <a:solidFill>
                <a:schemeClr val="tx1"/>
              </a:solidFill>
            </a:endParaRPr>
          </a:p>
        </p:txBody>
      </p:sp>
      <p:sp>
        <p:nvSpPr>
          <p:cNvPr id="40" name="箭號: 向下 39">
            <a:extLst>
              <a:ext uri="{FF2B5EF4-FFF2-40B4-BE49-F238E27FC236}">
                <a16:creationId xmlns:a16="http://schemas.microsoft.com/office/drawing/2014/main" id="{0066CD91-23C5-4B9A-83F3-DA71D145C702}"/>
              </a:ext>
            </a:extLst>
          </p:cNvPr>
          <p:cNvSpPr/>
          <p:nvPr/>
        </p:nvSpPr>
        <p:spPr>
          <a:xfrm rot="5400000">
            <a:off x="3845649" y="5041479"/>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D3683F97-5623-4FE8-BF84-E2C898931F3C}"/>
              </a:ext>
            </a:extLst>
          </p:cNvPr>
          <p:cNvSpPr/>
          <p:nvPr/>
        </p:nvSpPr>
        <p:spPr>
          <a:xfrm>
            <a:off x="5734678" y="3724679"/>
            <a:ext cx="775988"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Sobel</a:t>
            </a:r>
            <a:endParaRPr lang="zh-TW" altLang="en-US" sz="1100" dirty="0">
              <a:solidFill>
                <a:schemeClr val="tx1"/>
              </a:solidFill>
            </a:endParaRPr>
          </a:p>
        </p:txBody>
      </p:sp>
      <p:sp>
        <p:nvSpPr>
          <p:cNvPr id="42" name="矩形 41">
            <a:extLst>
              <a:ext uri="{FF2B5EF4-FFF2-40B4-BE49-F238E27FC236}">
                <a16:creationId xmlns:a16="http://schemas.microsoft.com/office/drawing/2014/main" id="{CCB2C615-6C81-46F4-98AE-BB462DF8FB84}"/>
              </a:ext>
            </a:extLst>
          </p:cNvPr>
          <p:cNvSpPr/>
          <p:nvPr/>
        </p:nvSpPr>
        <p:spPr>
          <a:xfrm>
            <a:off x="7168247" y="3724679"/>
            <a:ext cx="775988"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Threshold</a:t>
            </a:r>
            <a:endParaRPr lang="zh-TW" altLang="en-US" sz="1100" dirty="0">
              <a:solidFill>
                <a:schemeClr val="tx1"/>
              </a:solidFill>
            </a:endParaRPr>
          </a:p>
        </p:txBody>
      </p:sp>
      <p:sp>
        <p:nvSpPr>
          <p:cNvPr id="43" name="箭號: 向下 42">
            <a:extLst>
              <a:ext uri="{FF2B5EF4-FFF2-40B4-BE49-F238E27FC236}">
                <a16:creationId xmlns:a16="http://schemas.microsoft.com/office/drawing/2014/main" id="{703311CF-233A-47D5-B3E6-9DC5160CCE90}"/>
              </a:ext>
            </a:extLst>
          </p:cNvPr>
          <p:cNvSpPr/>
          <p:nvPr/>
        </p:nvSpPr>
        <p:spPr>
          <a:xfrm rot="16200000">
            <a:off x="5279217" y="3885332"/>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箭號: 向下 44">
            <a:extLst>
              <a:ext uri="{FF2B5EF4-FFF2-40B4-BE49-F238E27FC236}">
                <a16:creationId xmlns:a16="http://schemas.microsoft.com/office/drawing/2014/main" id="{35380FBE-5ED6-4FED-A94C-408572F2F52F}"/>
              </a:ext>
            </a:extLst>
          </p:cNvPr>
          <p:cNvSpPr/>
          <p:nvPr/>
        </p:nvSpPr>
        <p:spPr>
          <a:xfrm>
            <a:off x="7389061" y="3086168"/>
            <a:ext cx="251624" cy="575280"/>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5C46A529-12F4-4F47-A5A9-F4C05A686664}"/>
              </a:ext>
            </a:extLst>
          </p:cNvPr>
          <p:cNvCxnSpPr>
            <a:cxnSpLocks/>
          </p:cNvCxnSpPr>
          <p:nvPr/>
        </p:nvCxnSpPr>
        <p:spPr>
          <a:xfrm>
            <a:off x="3727972" y="3086168"/>
            <a:ext cx="3828269" cy="0"/>
          </a:xfrm>
          <a:prstGeom prst="line">
            <a:avLst/>
          </a:prstGeom>
          <a:solidFill>
            <a:schemeClr val="tx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1" name="箭號: 向下 50">
            <a:extLst>
              <a:ext uri="{FF2B5EF4-FFF2-40B4-BE49-F238E27FC236}">
                <a16:creationId xmlns:a16="http://schemas.microsoft.com/office/drawing/2014/main" id="{EF553604-B654-452A-9E12-FBB5BCF6232D}"/>
              </a:ext>
            </a:extLst>
          </p:cNvPr>
          <p:cNvSpPr/>
          <p:nvPr/>
        </p:nvSpPr>
        <p:spPr>
          <a:xfrm rot="16200000">
            <a:off x="6713645" y="3879174"/>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83A824F1-E243-463A-85BF-B44978F1C0D0}"/>
              </a:ext>
            </a:extLst>
          </p:cNvPr>
          <p:cNvSpPr txBox="1"/>
          <p:nvPr/>
        </p:nvSpPr>
        <p:spPr>
          <a:xfrm>
            <a:off x="3727972" y="2721356"/>
            <a:ext cx="889090" cy="369332"/>
          </a:xfrm>
          <a:prstGeom prst="rect">
            <a:avLst/>
          </a:prstGeom>
          <a:noFill/>
        </p:spPr>
        <p:txBody>
          <a:bodyPr wrap="none" rtlCol="0">
            <a:spAutoFit/>
          </a:bodyPr>
          <a:lstStyle/>
          <a:p>
            <a:r>
              <a:rPr lang="en-US" altLang="zh-TW" dirty="0"/>
              <a:t>AXI Lite</a:t>
            </a:r>
            <a:endParaRPr lang="zh-TW" altLang="en-US" dirty="0"/>
          </a:p>
        </p:txBody>
      </p:sp>
      <p:sp>
        <p:nvSpPr>
          <p:cNvPr id="52" name="矩形 51">
            <a:extLst>
              <a:ext uri="{FF2B5EF4-FFF2-40B4-BE49-F238E27FC236}">
                <a16:creationId xmlns:a16="http://schemas.microsoft.com/office/drawing/2014/main" id="{8A522CF2-B5BA-4BCC-BDD1-D6B816EA0DA5}"/>
              </a:ext>
            </a:extLst>
          </p:cNvPr>
          <p:cNvSpPr/>
          <p:nvPr/>
        </p:nvSpPr>
        <p:spPr>
          <a:xfrm>
            <a:off x="8601816" y="3724679"/>
            <a:ext cx="899235"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Connected Component Labeling</a:t>
            </a:r>
            <a:endParaRPr lang="zh-TW" altLang="en-US" sz="1050" dirty="0">
              <a:solidFill>
                <a:schemeClr val="tx1"/>
              </a:solidFill>
            </a:endParaRPr>
          </a:p>
        </p:txBody>
      </p:sp>
      <p:sp>
        <p:nvSpPr>
          <p:cNvPr id="53" name="箭號: 向下 52">
            <a:extLst>
              <a:ext uri="{FF2B5EF4-FFF2-40B4-BE49-F238E27FC236}">
                <a16:creationId xmlns:a16="http://schemas.microsoft.com/office/drawing/2014/main" id="{A048BBAE-0E08-4617-A1F9-A9CA92309D84}"/>
              </a:ext>
            </a:extLst>
          </p:cNvPr>
          <p:cNvSpPr/>
          <p:nvPr/>
        </p:nvSpPr>
        <p:spPr>
          <a:xfrm rot="16200000">
            <a:off x="8147213" y="3879174"/>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456B4210-671C-4914-AE3A-E6F148E7EE9D}"/>
              </a:ext>
            </a:extLst>
          </p:cNvPr>
          <p:cNvSpPr/>
          <p:nvPr/>
        </p:nvSpPr>
        <p:spPr>
          <a:xfrm>
            <a:off x="8601816" y="4867585"/>
            <a:ext cx="899235"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Linear</a:t>
            </a:r>
          </a:p>
          <a:p>
            <a:pPr algn="ctr"/>
            <a:r>
              <a:rPr lang="en-US" altLang="zh-TW" sz="1050" dirty="0">
                <a:solidFill>
                  <a:schemeClr val="tx1"/>
                </a:solidFill>
              </a:rPr>
              <a:t>Regression</a:t>
            </a:r>
            <a:endParaRPr lang="zh-TW" altLang="en-US" sz="1050" dirty="0">
              <a:solidFill>
                <a:schemeClr val="tx1"/>
              </a:solidFill>
            </a:endParaRPr>
          </a:p>
        </p:txBody>
      </p:sp>
      <p:sp>
        <p:nvSpPr>
          <p:cNvPr id="56" name="矩形 55">
            <a:extLst>
              <a:ext uri="{FF2B5EF4-FFF2-40B4-BE49-F238E27FC236}">
                <a16:creationId xmlns:a16="http://schemas.microsoft.com/office/drawing/2014/main" id="{9A922390-F53A-428B-B6AE-0A652A99AFD7}"/>
              </a:ext>
            </a:extLst>
          </p:cNvPr>
          <p:cNvSpPr/>
          <p:nvPr/>
        </p:nvSpPr>
        <p:spPr>
          <a:xfrm>
            <a:off x="10035385" y="4867585"/>
            <a:ext cx="899235" cy="72870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VGA</a:t>
            </a:r>
          </a:p>
          <a:p>
            <a:pPr algn="ctr"/>
            <a:r>
              <a:rPr lang="en-US" altLang="zh-TW" sz="1050" dirty="0">
                <a:solidFill>
                  <a:schemeClr val="tx1"/>
                </a:solidFill>
              </a:rPr>
              <a:t>Display</a:t>
            </a:r>
            <a:endParaRPr lang="zh-TW" altLang="en-US" sz="1050" dirty="0">
              <a:solidFill>
                <a:schemeClr val="tx1"/>
              </a:solidFill>
            </a:endParaRPr>
          </a:p>
        </p:txBody>
      </p:sp>
      <p:pic>
        <p:nvPicPr>
          <p:cNvPr id="17" name="圖片 16">
            <a:extLst>
              <a:ext uri="{FF2B5EF4-FFF2-40B4-BE49-F238E27FC236}">
                <a16:creationId xmlns:a16="http://schemas.microsoft.com/office/drawing/2014/main" id="{D1578397-D996-4804-B449-F5D5A832BD90}"/>
              </a:ext>
            </a:extLst>
          </p:cNvPr>
          <p:cNvPicPr>
            <a:picLocks noChangeAspect="1"/>
          </p:cNvPicPr>
          <p:nvPr/>
        </p:nvPicPr>
        <p:blipFill>
          <a:blip r:embed="rId3"/>
          <a:stretch>
            <a:fillRect/>
          </a:stretch>
        </p:blipFill>
        <p:spPr>
          <a:xfrm>
            <a:off x="11091237" y="4876293"/>
            <a:ext cx="922689" cy="720000"/>
          </a:xfrm>
          <a:prstGeom prst="rect">
            <a:avLst/>
          </a:prstGeom>
        </p:spPr>
      </p:pic>
      <p:sp>
        <p:nvSpPr>
          <p:cNvPr id="57" name="箭號: 向下 56">
            <a:extLst>
              <a:ext uri="{FF2B5EF4-FFF2-40B4-BE49-F238E27FC236}">
                <a16:creationId xmlns:a16="http://schemas.microsoft.com/office/drawing/2014/main" id="{A3F16E1A-C164-4038-A97A-746BBE8108BF}"/>
              </a:ext>
            </a:extLst>
          </p:cNvPr>
          <p:cNvSpPr/>
          <p:nvPr/>
        </p:nvSpPr>
        <p:spPr>
          <a:xfrm rot="16200000">
            <a:off x="9648550" y="4988450"/>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箭號: 向下 57">
            <a:extLst>
              <a:ext uri="{FF2B5EF4-FFF2-40B4-BE49-F238E27FC236}">
                <a16:creationId xmlns:a16="http://schemas.microsoft.com/office/drawing/2014/main" id="{9AAA60B6-6355-4CC1-A4A1-8B211EE1E525}"/>
              </a:ext>
            </a:extLst>
          </p:cNvPr>
          <p:cNvSpPr/>
          <p:nvPr/>
        </p:nvSpPr>
        <p:spPr>
          <a:xfrm rot="16200000" flipV="1">
            <a:off x="6713216" y="3554453"/>
            <a:ext cx="251624" cy="3354971"/>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228A160D-1FD2-49E5-86EB-2FBBD040C185}"/>
              </a:ext>
            </a:extLst>
          </p:cNvPr>
          <p:cNvSpPr/>
          <p:nvPr/>
        </p:nvSpPr>
        <p:spPr>
          <a:xfrm>
            <a:off x="418011" y="1739354"/>
            <a:ext cx="2629989" cy="57041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微軟正黑體" panose="020B0604030504040204" pitchFamily="34" charset="-120"/>
                <a:ea typeface="微軟正黑體" panose="020B0604030504040204" pitchFamily="34" charset="-120"/>
              </a:rPr>
              <a:t>1.</a:t>
            </a:r>
            <a:r>
              <a:rPr lang="zh-TW" altLang="en-US" sz="1400" dirty="0">
                <a:solidFill>
                  <a:schemeClr val="tx1"/>
                </a:solidFill>
                <a:latin typeface="微軟正黑體" panose="020B0604030504040204" pitchFamily="34" charset="-120"/>
                <a:ea typeface="微軟正黑體" panose="020B0604030504040204" pitchFamily="34" charset="-120"/>
              </a:rPr>
              <a:t> 讀取</a:t>
            </a:r>
            <a:r>
              <a:rPr lang="en-US" altLang="zh-TW" sz="1400" dirty="0">
                <a:solidFill>
                  <a:schemeClr val="tx1"/>
                </a:solidFill>
                <a:latin typeface="微軟正黑體" panose="020B0604030504040204" pitchFamily="34" charset="-120"/>
                <a:ea typeface="微軟正黑體" panose="020B0604030504040204" pitchFamily="34" charset="-120"/>
              </a:rPr>
              <a:t>IMAGE.COE</a:t>
            </a:r>
            <a:r>
              <a:rPr lang="zh-TW" altLang="en-US" sz="1400" dirty="0">
                <a:solidFill>
                  <a:schemeClr val="tx1"/>
                </a:solidFill>
                <a:latin typeface="微軟正黑體" panose="020B0604030504040204" pitchFamily="34" charset="-120"/>
                <a:ea typeface="微軟正黑體" panose="020B0604030504040204" pitchFamily="34" charset="-120"/>
              </a:rPr>
              <a:t>資料到</a:t>
            </a:r>
            <a:r>
              <a:rPr lang="en-US" altLang="zh-TW" sz="1400" dirty="0">
                <a:solidFill>
                  <a:schemeClr val="tx1"/>
                </a:solidFill>
                <a:latin typeface="微軟正黑體" panose="020B0604030504040204" pitchFamily="34" charset="-120"/>
                <a:ea typeface="微軟正黑體" panose="020B0604030504040204" pitchFamily="34" charset="-120"/>
              </a:rPr>
              <a:t>DDR</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59" name="矩形 58">
            <a:extLst>
              <a:ext uri="{FF2B5EF4-FFF2-40B4-BE49-F238E27FC236}">
                <a16:creationId xmlns:a16="http://schemas.microsoft.com/office/drawing/2014/main" id="{64B1CD64-CF11-47E0-BCA1-353C004902D2}"/>
              </a:ext>
            </a:extLst>
          </p:cNvPr>
          <p:cNvSpPr/>
          <p:nvPr/>
        </p:nvSpPr>
        <p:spPr>
          <a:xfrm>
            <a:off x="418011" y="2664762"/>
            <a:ext cx="2629989" cy="57041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微軟正黑體" panose="020B0604030504040204" pitchFamily="34" charset="-120"/>
                <a:ea typeface="微軟正黑體" panose="020B0604030504040204" pitchFamily="34" charset="-120"/>
              </a:rPr>
              <a:t>2.</a:t>
            </a:r>
            <a:r>
              <a:rPr lang="zh-TW" altLang="en-US" sz="1400" dirty="0">
                <a:solidFill>
                  <a:schemeClr val="tx1"/>
                </a:solidFill>
                <a:latin typeface="微軟正黑體" panose="020B0604030504040204" pitchFamily="34" charset="-120"/>
                <a:ea typeface="微軟正黑體" panose="020B0604030504040204" pitchFamily="34" charset="-120"/>
              </a:rPr>
              <a:t> 再從</a:t>
            </a:r>
            <a:r>
              <a:rPr lang="en-US" altLang="zh-TW" sz="1400" dirty="0">
                <a:solidFill>
                  <a:schemeClr val="tx1"/>
                </a:solidFill>
                <a:latin typeface="微軟正黑體" panose="020B0604030504040204" pitchFamily="34" charset="-120"/>
                <a:ea typeface="微軟正黑體" panose="020B0604030504040204" pitchFamily="34" charset="-120"/>
              </a:rPr>
              <a:t>DDR</a:t>
            </a:r>
            <a:r>
              <a:rPr lang="zh-TW" altLang="en-US" sz="1400" dirty="0">
                <a:solidFill>
                  <a:schemeClr val="tx1"/>
                </a:solidFill>
                <a:latin typeface="微軟正黑體" panose="020B0604030504040204" pitchFamily="34" charset="-120"/>
                <a:ea typeface="微軟正黑體" panose="020B0604030504040204" pitchFamily="34" charset="-120"/>
              </a:rPr>
              <a:t>寫到</a:t>
            </a:r>
            <a:r>
              <a:rPr lang="en-US" altLang="zh-TW" sz="1400" dirty="0">
                <a:solidFill>
                  <a:schemeClr val="tx1"/>
                </a:solidFill>
                <a:latin typeface="微軟正黑體" panose="020B0604030504040204" pitchFamily="34" charset="-120"/>
                <a:ea typeface="微軟正黑體" panose="020B0604030504040204" pitchFamily="34" charset="-120"/>
              </a:rPr>
              <a:t>FPGA</a:t>
            </a:r>
            <a:r>
              <a:rPr lang="zh-TW" altLang="en-US" sz="1400" dirty="0">
                <a:solidFill>
                  <a:schemeClr val="tx1"/>
                </a:solidFill>
                <a:latin typeface="微軟正黑體" panose="020B0604030504040204" pitchFamily="34" charset="-120"/>
                <a:ea typeface="微軟正黑體" panose="020B0604030504040204" pitchFamily="34" charset="-120"/>
              </a:rPr>
              <a:t>運算</a:t>
            </a:r>
          </a:p>
        </p:txBody>
      </p:sp>
      <p:sp>
        <p:nvSpPr>
          <p:cNvPr id="60" name="矩形 59">
            <a:extLst>
              <a:ext uri="{FF2B5EF4-FFF2-40B4-BE49-F238E27FC236}">
                <a16:creationId xmlns:a16="http://schemas.microsoft.com/office/drawing/2014/main" id="{1E8A7770-0658-47AF-B5FF-B206CA6B496D}"/>
              </a:ext>
            </a:extLst>
          </p:cNvPr>
          <p:cNvSpPr/>
          <p:nvPr/>
        </p:nvSpPr>
        <p:spPr>
          <a:xfrm>
            <a:off x="418011" y="3590170"/>
            <a:ext cx="2629989" cy="57041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微軟正黑體" panose="020B0604030504040204" pitchFamily="34" charset="-120"/>
                <a:ea typeface="微軟正黑體" panose="020B0604030504040204" pitchFamily="34" charset="-120"/>
              </a:rPr>
              <a:t>3.</a:t>
            </a:r>
            <a:r>
              <a:rPr lang="zh-TW" altLang="en-US" sz="1400" dirty="0">
                <a:solidFill>
                  <a:schemeClr val="tx1"/>
                </a:solidFill>
                <a:latin typeface="微軟正黑體" panose="020B0604030504040204" pitchFamily="34" charset="-120"/>
                <a:ea typeface="微軟正黑體" panose="020B0604030504040204" pitchFamily="34" charset="-120"/>
              </a:rPr>
              <a:t> 並等待運算結果資料</a:t>
            </a:r>
          </a:p>
        </p:txBody>
      </p:sp>
      <p:sp>
        <p:nvSpPr>
          <p:cNvPr id="61" name="矩形 60">
            <a:extLst>
              <a:ext uri="{FF2B5EF4-FFF2-40B4-BE49-F238E27FC236}">
                <a16:creationId xmlns:a16="http://schemas.microsoft.com/office/drawing/2014/main" id="{A1FAD7EF-8F20-4F13-B8A6-938F69642615}"/>
              </a:ext>
            </a:extLst>
          </p:cNvPr>
          <p:cNvSpPr/>
          <p:nvPr/>
        </p:nvSpPr>
        <p:spPr>
          <a:xfrm>
            <a:off x="418011" y="4509382"/>
            <a:ext cx="2629989" cy="57041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dirty="0">
                <a:solidFill>
                  <a:schemeClr val="tx1"/>
                </a:solidFill>
                <a:latin typeface="微軟正黑體" panose="020B0604030504040204" pitchFamily="34" charset="-120"/>
                <a:ea typeface="微軟正黑體" panose="020B0604030504040204" pitchFamily="34" charset="-120"/>
              </a:rPr>
              <a:t>4.</a:t>
            </a:r>
            <a:r>
              <a:rPr lang="zh-TW" altLang="en-US" sz="1400" dirty="0">
                <a:solidFill>
                  <a:schemeClr val="tx1"/>
                </a:solidFill>
                <a:latin typeface="微軟正黑體" panose="020B0604030504040204" pitchFamily="34" charset="-120"/>
                <a:ea typeface="微軟正黑體" panose="020B0604030504040204" pitchFamily="34" charset="-120"/>
              </a:rPr>
              <a:t> 並把資料存下，並與軟體版比較數據</a:t>
            </a:r>
          </a:p>
        </p:txBody>
      </p:sp>
      <p:sp>
        <p:nvSpPr>
          <p:cNvPr id="20" name="文字方塊 19">
            <a:extLst>
              <a:ext uri="{FF2B5EF4-FFF2-40B4-BE49-F238E27FC236}">
                <a16:creationId xmlns:a16="http://schemas.microsoft.com/office/drawing/2014/main" id="{8AB2E80A-9385-480F-8087-A8CE7DD7CCDA}"/>
              </a:ext>
            </a:extLst>
          </p:cNvPr>
          <p:cNvSpPr txBox="1"/>
          <p:nvPr/>
        </p:nvSpPr>
        <p:spPr>
          <a:xfrm>
            <a:off x="404563" y="1219200"/>
            <a:ext cx="2793522" cy="369332"/>
          </a:xfrm>
          <a:prstGeom prst="rect">
            <a:avLst/>
          </a:prstGeom>
          <a:noFill/>
        </p:spPr>
        <p:txBody>
          <a:bodyPr wrap="none" rtlCol="0">
            <a:spAutoFit/>
          </a:bodyPr>
          <a:lstStyle/>
          <a:p>
            <a:r>
              <a:rPr lang="en-US" altLang="zh-TW" dirty="0"/>
              <a:t>PS</a:t>
            </a:r>
            <a:r>
              <a:rPr lang="zh-TW" altLang="en-US" dirty="0"/>
              <a:t> </a:t>
            </a:r>
            <a:r>
              <a:rPr lang="en-US" altLang="zh-TW" dirty="0"/>
              <a:t>(Programmable Systems)</a:t>
            </a:r>
            <a:endParaRPr lang="zh-TW" altLang="en-US" dirty="0"/>
          </a:p>
        </p:txBody>
      </p:sp>
      <p:sp>
        <p:nvSpPr>
          <p:cNvPr id="64" name="文字方塊 63">
            <a:extLst>
              <a:ext uri="{FF2B5EF4-FFF2-40B4-BE49-F238E27FC236}">
                <a16:creationId xmlns:a16="http://schemas.microsoft.com/office/drawing/2014/main" id="{5E253C8E-73FA-40F4-9611-BD87D0B6B9CF}"/>
              </a:ext>
            </a:extLst>
          </p:cNvPr>
          <p:cNvSpPr txBox="1"/>
          <p:nvPr/>
        </p:nvSpPr>
        <p:spPr>
          <a:xfrm>
            <a:off x="5992300" y="1219200"/>
            <a:ext cx="2508572" cy="369332"/>
          </a:xfrm>
          <a:prstGeom prst="rect">
            <a:avLst/>
          </a:prstGeom>
          <a:noFill/>
        </p:spPr>
        <p:txBody>
          <a:bodyPr wrap="none" rtlCol="0">
            <a:spAutoFit/>
          </a:bodyPr>
          <a:lstStyle/>
          <a:p>
            <a:r>
              <a:rPr lang="en-US" altLang="zh-TW" dirty="0"/>
              <a:t>PL</a:t>
            </a:r>
            <a:r>
              <a:rPr lang="zh-TW" altLang="en-US" dirty="0"/>
              <a:t> </a:t>
            </a:r>
            <a:r>
              <a:rPr lang="en-US" altLang="zh-TW" dirty="0"/>
              <a:t>(Programmable Logic)</a:t>
            </a:r>
            <a:endParaRPr lang="zh-TW" altLang="en-US" dirty="0"/>
          </a:p>
        </p:txBody>
      </p:sp>
      <p:sp>
        <p:nvSpPr>
          <p:cNvPr id="65" name="箭號: 向下 64">
            <a:extLst>
              <a:ext uri="{FF2B5EF4-FFF2-40B4-BE49-F238E27FC236}">
                <a16:creationId xmlns:a16="http://schemas.microsoft.com/office/drawing/2014/main" id="{F5FBD040-190A-4212-BE89-56FBE707CCC1}"/>
              </a:ext>
            </a:extLst>
          </p:cNvPr>
          <p:cNvSpPr/>
          <p:nvPr/>
        </p:nvSpPr>
        <p:spPr>
          <a:xfrm>
            <a:off x="8925621" y="4497086"/>
            <a:ext cx="251624" cy="328505"/>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下 27">
            <a:extLst>
              <a:ext uri="{FF2B5EF4-FFF2-40B4-BE49-F238E27FC236}">
                <a16:creationId xmlns:a16="http://schemas.microsoft.com/office/drawing/2014/main" id="{49D68279-27FC-2207-B2D0-C312A29F3FFB}"/>
              </a:ext>
            </a:extLst>
          </p:cNvPr>
          <p:cNvSpPr/>
          <p:nvPr/>
        </p:nvSpPr>
        <p:spPr>
          <a:xfrm rot="5400000">
            <a:off x="3845649" y="1461894"/>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826E8CAD-D3BF-A669-AF0E-A3C9882B4AD9}"/>
              </a:ext>
            </a:extLst>
          </p:cNvPr>
          <p:cNvSpPr txBox="1"/>
          <p:nvPr/>
        </p:nvSpPr>
        <p:spPr>
          <a:xfrm>
            <a:off x="4299394" y="1498456"/>
            <a:ext cx="1390894" cy="369332"/>
          </a:xfrm>
          <a:prstGeom prst="rect">
            <a:avLst/>
          </a:prstGeom>
          <a:noFill/>
        </p:spPr>
        <p:txBody>
          <a:bodyPr wrap="none" rtlCol="0">
            <a:spAutoFit/>
          </a:bodyPr>
          <a:lstStyle/>
          <a:p>
            <a:r>
              <a:rPr lang="en-US" altLang="zh-TW" dirty="0" err="1"/>
              <a:t>Interrupt_up</a:t>
            </a:r>
            <a:endParaRPr lang="zh-TW" altLang="en-US" dirty="0"/>
          </a:p>
        </p:txBody>
      </p:sp>
      <p:sp>
        <p:nvSpPr>
          <p:cNvPr id="30" name="箭號: 向下 29">
            <a:extLst>
              <a:ext uri="{FF2B5EF4-FFF2-40B4-BE49-F238E27FC236}">
                <a16:creationId xmlns:a16="http://schemas.microsoft.com/office/drawing/2014/main" id="{BBC49695-0D66-769A-87FE-ADA85851DACA}"/>
              </a:ext>
            </a:extLst>
          </p:cNvPr>
          <p:cNvSpPr/>
          <p:nvPr/>
        </p:nvSpPr>
        <p:spPr>
          <a:xfrm rot="5400000">
            <a:off x="3845649" y="1940939"/>
            <a:ext cx="251624" cy="486977"/>
          </a:xfrm>
          <a:prstGeom prst="downArrow">
            <a:avLst>
              <a:gd name="adj1" fmla="val 27288"/>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B1FD6A7E-46EB-6700-A325-C708C5853BDC}"/>
              </a:ext>
            </a:extLst>
          </p:cNvPr>
          <p:cNvSpPr txBox="1"/>
          <p:nvPr/>
        </p:nvSpPr>
        <p:spPr>
          <a:xfrm>
            <a:off x="4299394" y="1977501"/>
            <a:ext cx="1676934" cy="369332"/>
          </a:xfrm>
          <a:prstGeom prst="rect">
            <a:avLst/>
          </a:prstGeom>
          <a:noFill/>
        </p:spPr>
        <p:txBody>
          <a:bodyPr wrap="none" rtlCol="0">
            <a:spAutoFit/>
          </a:bodyPr>
          <a:lstStyle/>
          <a:p>
            <a:r>
              <a:rPr lang="en-US" altLang="zh-TW" dirty="0" err="1"/>
              <a:t>Interrupt_down</a:t>
            </a:r>
            <a:endParaRPr lang="zh-TW" altLang="en-US" dirty="0"/>
          </a:p>
        </p:txBody>
      </p:sp>
      <p:sp>
        <p:nvSpPr>
          <p:cNvPr id="32" name="矩形 31">
            <a:extLst>
              <a:ext uri="{FF2B5EF4-FFF2-40B4-BE49-F238E27FC236}">
                <a16:creationId xmlns:a16="http://schemas.microsoft.com/office/drawing/2014/main" id="{703C0026-A172-56C3-F70B-B8EBFF4AB584}"/>
              </a:ext>
            </a:extLst>
          </p:cNvPr>
          <p:cNvSpPr/>
          <p:nvPr/>
        </p:nvSpPr>
        <p:spPr>
          <a:xfrm>
            <a:off x="418011" y="5231938"/>
            <a:ext cx="2629989" cy="5704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a:solidFill>
                  <a:schemeClr val="tx1"/>
                </a:solidFill>
                <a:latin typeface="微軟正黑體" panose="020B0604030504040204" pitchFamily="34" charset="-120"/>
                <a:ea typeface="微軟正黑體" panose="020B0604030504040204" pitchFamily="34" charset="-120"/>
              </a:rPr>
              <a:t>中斷服務程式，</a:t>
            </a:r>
            <a:r>
              <a:rPr lang="en-US" altLang="zh-TW" sz="1400" dirty="0">
                <a:solidFill>
                  <a:schemeClr val="tx1"/>
                </a:solidFill>
              </a:rPr>
              <a:t>Threshold</a:t>
            </a:r>
            <a:r>
              <a:rPr lang="zh-TW" altLang="en-US" sz="1400" dirty="0">
                <a:solidFill>
                  <a:schemeClr val="tx1"/>
                </a:solidFill>
                <a:latin typeface="微軟正黑體" panose="020B0604030504040204" pitchFamily="34" charset="-120"/>
                <a:ea typeface="微軟正黑體" panose="020B0604030504040204" pitchFamily="34" charset="-120"/>
              </a:rPr>
              <a:t>門檻</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或</a:t>
            </a:r>
            <a:r>
              <a:rPr lang="en-US" altLang="zh-TW" sz="1400" dirty="0">
                <a:solidFill>
                  <a:schemeClr val="tx1"/>
                </a:solidFill>
                <a:latin typeface="微軟正黑體" panose="020B0604030504040204" pitchFamily="34" charset="-120"/>
                <a:ea typeface="微軟正黑體" panose="020B0604030504040204" pitchFamily="34" charset="-120"/>
              </a:rPr>
              <a:t>--</a:t>
            </a:r>
            <a:endParaRPr lang="zh-TW" altLang="en-US" sz="1400" dirty="0">
              <a:solidFill>
                <a:schemeClr val="tx1"/>
              </a:solidFill>
            </a:endParaRPr>
          </a:p>
        </p:txBody>
      </p:sp>
      <p:sp>
        <p:nvSpPr>
          <p:cNvPr id="2" name="文字方塊 1">
            <a:extLst>
              <a:ext uri="{FF2B5EF4-FFF2-40B4-BE49-F238E27FC236}">
                <a16:creationId xmlns:a16="http://schemas.microsoft.com/office/drawing/2014/main" id="{4152DD3D-9907-C557-D6ED-4DCE30CCB9E7}"/>
              </a:ext>
            </a:extLst>
          </p:cNvPr>
          <p:cNvSpPr txBox="1"/>
          <p:nvPr/>
        </p:nvSpPr>
        <p:spPr>
          <a:xfrm>
            <a:off x="3588151" y="5776266"/>
            <a:ext cx="3877985" cy="646331"/>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發現這樣做會需要太大量</a:t>
            </a:r>
            <a:r>
              <a:rPr lang="en-US" altLang="zh-TW" dirty="0">
                <a:solidFill>
                  <a:srgbClr val="FF0000"/>
                </a:solidFill>
                <a:latin typeface="標楷體" panose="03000509000000000000" pitchFamily="65" charset="-120"/>
                <a:ea typeface="標楷體" panose="03000509000000000000" pitchFamily="65" charset="-120"/>
              </a:rPr>
              <a:t>BRAM</a:t>
            </a:r>
            <a:r>
              <a:rPr lang="zh-TW" altLang="en-US" dirty="0">
                <a:solidFill>
                  <a:srgbClr val="FF0000"/>
                </a:solidFill>
                <a:latin typeface="標楷體" panose="03000509000000000000" pitchFamily="65" charset="-120"/>
                <a:ea typeface="標楷體" panose="03000509000000000000" pitchFamily="65" charset="-120"/>
              </a:rPr>
              <a:t>使用，</a:t>
            </a:r>
            <a:endParaRPr lang="en-US" altLang="zh-TW" dirty="0">
              <a:solidFill>
                <a:srgbClr val="FF0000"/>
              </a:solidFill>
              <a:latin typeface="標楷體" panose="03000509000000000000" pitchFamily="65" charset="-120"/>
              <a:ea typeface="標楷體" panose="03000509000000000000" pitchFamily="65" charset="-120"/>
            </a:endParaRPr>
          </a:p>
          <a:p>
            <a:r>
              <a:rPr lang="zh-TW" altLang="en-US" dirty="0">
                <a:solidFill>
                  <a:srgbClr val="FF0000"/>
                </a:solidFill>
                <a:latin typeface="標楷體" panose="03000509000000000000" pitchFamily="65" charset="-120"/>
                <a:ea typeface="標楷體" panose="03000509000000000000" pitchFamily="65" charset="-120"/>
              </a:rPr>
              <a:t>因此不採用將影像寫到</a:t>
            </a:r>
            <a:r>
              <a:rPr lang="en-US" altLang="zh-TW" dirty="0">
                <a:solidFill>
                  <a:srgbClr val="FF0000"/>
                </a:solidFill>
                <a:latin typeface="標楷體" panose="03000509000000000000" pitchFamily="65" charset="-120"/>
                <a:ea typeface="標楷體" panose="03000509000000000000" pitchFamily="65" charset="-120"/>
              </a:rPr>
              <a:t>PS</a:t>
            </a:r>
            <a:r>
              <a:rPr lang="zh-TW" altLang="en-US" dirty="0">
                <a:solidFill>
                  <a:srgbClr val="FF0000"/>
                </a:solidFill>
                <a:latin typeface="標楷體" panose="03000509000000000000" pitchFamily="65" charset="-120"/>
                <a:ea typeface="標楷體" panose="03000509000000000000" pitchFamily="65" charset="-120"/>
              </a:rPr>
              <a:t> </a:t>
            </a:r>
            <a:r>
              <a:rPr lang="en-US" altLang="zh-TW" dirty="0">
                <a:solidFill>
                  <a:srgbClr val="FF0000"/>
                </a:solidFill>
                <a:latin typeface="標楷體" panose="03000509000000000000" pitchFamily="65" charset="-120"/>
                <a:ea typeface="標楷體" panose="03000509000000000000" pitchFamily="65" charset="-120"/>
              </a:rPr>
              <a:t>DDR</a:t>
            </a:r>
          </a:p>
        </p:txBody>
      </p:sp>
      <p:sp>
        <p:nvSpPr>
          <p:cNvPr id="4" name="矩形 3">
            <a:extLst>
              <a:ext uri="{FF2B5EF4-FFF2-40B4-BE49-F238E27FC236}">
                <a16:creationId xmlns:a16="http://schemas.microsoft.com/office/drawing/2014/main" id="{3297BC34-64B8-0E3D-B174-A9241F5623BF}"/>
              </a:ext>
            </a:extLst>
          </p:cNvPr>
          <p:cNvSpPr/>
          <p:nvPr/>
        </p:nvSpPr>
        <p:spPr>
          <a:xfrm>
            <a:off x="4214951" y="4794588"/>
            <a:ext cx="946590" cy="928773"/>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23254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流程圖</a:t>
            </a:r>
            <a:r>
              <a:rPr lang="en-US" altLang="zh-TW" dirty="0"/>
              <a:t>(</a:t>
            </a:r>
            <a:r>
              <a:rPr lang="zh-TW" altLang="en-US" dirty="0"/>
              <a:t>改</a:t>
            </a:r>
            <a:r>
              <a:rPr lang="en-US" altLang="zh-TW" dirty="0"/>
              <a:t>)</a:t>
            </a:r>
            <a:endParaRPr lang="zh-TW" altLang="en-US" dirty="0"/>
          </a:p>
        </p:txBody>
      </p:sp>
      <p:sp>
        <p:nvSpPr>
          <p:cNvPr id="9" name="矩形 8">
            <a:extLst>
              <a:ext uri="{FF2B5EF4-FFF2-40B4-BE49-F238E27FC236}">
                <a16:creationId xmlns:a16="http://schemas.microsoft.com/office/drawing/2014/main" id="{18D1C562-A442-4D4A-B4D6-98DBD95D4D9D}"/>
              </a:ext>
            </a:extLst>
          </p:cNvPr>
          <p:cNvSpPr/>
          <p:nvPr/>
        </p:nvSpPr>
        <p:spPr>
          <a:xfrm>
            <a:off x="3240307" y="1295852"/>
            <a:ext cx="457843" cy="546883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200" dirty="0"/>
              <a:t>AXI  INTERCONNECT</a:t>
            </a:r>
          </a:p>
        </p:txBody>
      </p:sp>
      <p:sp>
        <p:nvSpPr>
          <p:cNvPr id="36" name="矩形 35">
            <a:extLst>
              <a:ext uri="{FF2B5EF4-FFF2-40B4-BE49-F238E27FC236}">
                <a16:creationId xmlns:a16="http://schemas.microsoft.com/office/drawing/2014/main" id="{80978440-CFA2-4644-B518-13A2274D132D}"/>
              </a:ext>
            </a:extLst>
          </p:cNvPr>
          <p:cNvSpPr/>
          <p:nvPr/>
        </p:nvSpPr>
        <p:spPr>
          <a:xfrm>
            <a:off x="3995027" y="4413609"/>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ROM</a:t>
            </a:r>
          </a:p>
          <a:p>
            <a:pPr algn="ctr"/>
            <a:r>
              <a:rPr lang="en-US" altLang="zh-TW" sz="1100" dirty="0" err="1">
                <a:solidFill>
                  <a:schemeClr val="tx1"/>
                </a:solidFill>
              </a:rPr>
              <a:t>image.coe</a:t>
            </a:r>
            <a:endParaRPr lang="zh-TW" altLang="en-US" sz="1100" dirty="0">
              <a:solidFill>
                <a:schemeClr val="tx1"/>
              </a:solidFill>
            </a:endParaRPr>
          </a:p>
        </p:txBody>
      </p:sp>
      <p:sp>
        <p:nvSpPr>
          <p:cNvPr id="41" name="矩形 40">
            <a:extLst>
              <a:ext uri="{FF2B5EF4-FFF2-40B4-BE49-F238E27FC236}">
                <a16:creationId xmlns:a16="http://schemas.microsoft.com/office/drawing/2014/main" id="{D3683F97-5623-4FE8-BF84-E2C898931F3C}"/>
              </a:ext>
            </a:extLst>
          </p:cNvPr>
          <p:cNvSpPr/>
          <p:nvPr/>
        </p:nvSpPr>
        <p:spPr>
          <a:xfrm>
            <a:off x="3995027" y="5696488"/>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Address</a:t>
            </a:r>
          </a:p>
          <a:p>
            <a:pPr algn="ctr"/>
            <a:r>
              <a:rPr lang="en-US" altLang="zh-TW" sz="1100" dirty="0">
                <a:solidFill>
                  <a:schemeClr val="tx1"/>
                </a:solidFill>
              </a:rPr>
              <a:t>controller</a:t>
            </a:r>
            <a:endParaRPr lang="zh-TW" altLang="en-US" sz="1100" dirty="0">
              <a:solidFill>
                <a:schemeClr val="tx1"/>
              </a:solidFill>
            </a:endParaRPr>
          </a:p>
        </p:txBody>
      </p:sp>
      <p:sp>
        <p:nvSpPr>
          <p:cNvPr id="16" name="文字方塊 15">
            <a:extLst>
              <a:ext uri="{FF2B5EF4-FFF2-40B4-BE49-F238E27FC236}">
                <a16:creationId xmlns:a16="http://schemas.microsoft.com/office/drawing/2014/main" id="{83A824F1-E243-463A-85BF-B44978F1C0D0}"/>
              </a:ext>
            </a:extLst>
          </p:cNvPr>
          <p:cNvSpPr txBox="1"/>
          <p:nvPr/>
        </p:nvSpPr>
        <p:spPr>
          <a:xfrm>
            <a:off x="3789021" y="3167020"/>
            <a:ext cx="2242024" cy="369332"/>
          </a:xfrm>
          <a:prstGeom prst="rect">
            <a:avLst/>
          </a:prstGeom>
          <a:noFill/>
        </p:spPr>
        <p:txBody>
          <a:bodyPr wrap="none" rtlCol="0">
            <a:spAutoFit/>
          </a:bodyPr>
          <a:lstStyle/>
          <a:p>
            <a:r>
              <a:rPr lang="en-US" altLang="zh-TW" dirty="0"/>
              <a:t>AXI Lite (0x43C00000)</a:t>
            </a:r>
            <a:endParaRPr lang="zh-TW" altLang="en-US" dirty="0"/>
          </a:p>
        </p:txBody>
      </p:sp>
      <p:sp>
        <p:nvSpPr>
          <p:cNvPr id="52" name="矩形 51">
            <a:extLst>
              <a:ext uri="{FF2B5EF4-FFF2-40B4-BE49-F238E27FC236}">
                <a16:creationId xmlns:a16="http://schemas.microsoft.com/office/drawing/2014/main" id="{8A522CF2-B5BA-4BCC-BDD1-D6B816EA0DA5}"/>
              </a:ext>
            </a:extLst>
          </p:cNvPr>
          <p:cNvSpPr/>
          <p:nvPr/>
        </p:nvSpPr>
        <p:spPr>
          <a:xfrm>
            <a:off x="9685387" y="4413609"/>
            <a:ext cx="899235" cy="72870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Connected Component Labeling</a:t>
            </a:r>
            <a:endParaRPr lang="zh-TW" altLang="en-US" sz="1100" dirty="0">
              <a:solidFill>
                <a:schemeClr val="tx1"/>
              </a:solidFill>
            </a:endParaRPr>
          </a:p>
        </p:txBody>
      </p:sp>
      <p:sp>
        <p:nvSpPr>
          <p:cNvPr id="54" name="矩形 53">
            <a:extLst>
              <a:ext uri="{FF2B5EF4-FFF2-40B4-BE49-F238E27FC236}">
                <a16:creationId xmlns:a16="http://schemas.microsoft.com/office/drawing/2014/main" id="{456B4210-671C-4914-AE3A-E6F148E7EE9D}"/>
              </a:ext>
            </a:extLst>
          </p:cNvPr>
          <p:cNvSpPr/>
          <p:nvPr/>
        </p:nvSpPr>
        <p:spPr>
          <a:xfrm>
            <a:off x="11116120" y="3225816"/>
            <a:ext cx="899235" cy="728708"/>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Linear</a:t>
            </a:r>
          </a:p>
          <a:p>
            <a:pPr algn="ctr"/>
            <a:r>
              <a:rPr lang="en-US" altLang="zh-TW" sz="1100" dirty="0">
                <a:solidFill>
                  <a:schemeClr val="tx1"/>
                </a:solidFill>
              </a:rPr>
              <a:t>Regression</a:t>
            </a:r>
            <a:endParaRPr lang="zh-TW" altLang="en-US" sz="1100" dirty="0">
              <a:solidFill>
                <a:schemeClr val="tx1"/>
              </a:solidFill>
            </a:endParaRPr>
          </a:p>
        </p:txBody>
      </p:sp>
      <p:sp>
        <p:nvSpPr>
          <p:cNvPr id="56" name="矩形 55">
            <a:extLst>
              <a:ext uri="{FF2B5EF4-FFF2-40B4-BE49-F238E27FC236}">
                <a16:creationId xmlns:a16="http://schemas.microsoft.com/office/drawing/2014/main" id="{9A922390-F53A-428B-B6AE-0A652A99AFD7}"/>
              </a:ext>
            </a:extLst>
          </p:cNvPr>
          <p:cNvSpPr/>
          <p:nvPr/>
        </p:nvSpPr>
        <p:spPr>
          <a:xfrm>
            <a:off x="11111273" y="4409383"/>
            <a:ext cx="899235"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VGA</a:t>
            </a:r>
          </a:p>
          <a:p>
            <a:pPr algn="ctr"/>
            <a:r>
              <a:rPr lang="en-US" altLang="zh-TW" sz="1100" dirty="0">
                <a:solidFill>
                  <a:schemeClr val="tx1"/>
                </a:solidFill>
              </a:rPr>
              <a:t>Display</a:t>
            </a:r>
            <a:endParaRPr lang="zh-TW" altLang="en-US" sz="1100" dirty="0">
              <a:solidFill>
                <a:schemeClr val="tx1"/>
              </a:solidFill>
            </a:endParaRPr>
          </a:p>
        </p:txBody>
      </p:sp>
      <p:sp>
        <p:nvSpPr>
          <p:cNvPr id="18" name="矩形 17">
            <a:extLst>
              <a:ext uri="{FF2B5EF4-FFF2-40B4-BE49-F238E27FC236}">
                <a16:creationId xmlns:a16="http://schemas.microsoft.com/office/drawing/2014/main" id="{228A160D-1FD2-49E5-86EB-2FBBD040C185}"/>
              </a:ext>
            </a:extLst>
          </p:cNvPr>
          <p:cNvSpPr/>
          <p:nvPr/>
        </p:nvSpPr>
        <p:spPr>
          <a:xfrm>
            <a:off x="418011" y="1947258"/>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設定中斷編號及</a:t>
            </a:r>
            <a:r>
              <a:rPr lang="en-US" altLang="zh-TW" sz="1400" dirty="0">
                <a:solidFill>
                  <a:schemeClr val="tx1"/>
                </a:solidFill>
                <a:latin typeface="微軟正黑體" panose="020B0604030504040204" pitchFamily="34" charset="-120"/>
                <a:ea typeface="微軟正黑體" panose="020B0604030504040204" pitchFamily="34" charset="-120"/>
              </a:rPr>
              <a:t>IP</a:t>
            </a:r>
            <a:r>
              <a:rPr lang="zh-TW" altLang="en-US" sz="1400" dirty="0">
                <a:solidFill>
                  <a:schemeClr val="tx1"/>
                </a:solidFill>
                <a:latin typeface="微軟正黑體" panose="020B0604030504040204" pitchFamily="34" charset="-120"/>
                <a:ea typeface="微軟正黑體" panose="020B0604030504040204" pitchFamily="34" charset="-120"/>
              </a:rPr>
              <a:t>起始位置</a:t>
            </a:r>
          </a:p>
        </p:txBody>
      </p:sp>
      <p:sp>
        <p:nvSpPr>
          <p:cNvPr id="59" name="矩形 58">
            <a:extLst>
              <a:ext uri="{FF2B5EF4-FFF2-40B4-BE49-F238E27FC236}">
                <a16:creationId xmlns:a16="http://schemas.microsoft.com/office/drawing/2014/main" id="{64B1CD64-CF11-47E0-BCA1-353C004902D2}"/>
              </a:ext>
            </a:extLst>
          </p:cNvPr>
          <p:cNvSpPr/>
          <p:nvPr/>
        </p:nvSpPr>
        <p:spPr>
          <a:xfrm>
            <a:off x="418011" y="287266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讀取中斷異常</a:t>
            </a:r>
            <a:r>
              <a:rPr lang="en-US" altLang="zh-TW" sz="1400" dirty="0">
                <a:solidFill>
                  <a:schemeClr val="tx1"/>
                </a:solidFill>
                <a:latin typeface="微軟正黑體" panose="020B0604030504040204" pitchFamily="34" charset="-120"/>
                <a:ea typeface="微軟正黑體" panose="020B0604030504040204" pitchFamily="34" charset="-120"/>
              </a:rPr>
              <a:t>(Button)</a:t>
            </a:r>
          </a:p>
        </p:txBody>
      </p:sp>
      <p:sp>
        <p:nvSpPr>
          <p:cNvPr id="60" name="矩形 59">
            <a:extLst>
              <a:ext uri="{FF2B5EF4-FFF2-40B4-BE49-F238E27FC236}">
                <a16:creationId xmlns:a16="http://schemas.microsoft.com/office/drawing/2014/main" id="{1E8A7770-0658-47AF-B5FF-B206CA6B496D}"/>
              </a:ext>
            </a:extLst>
          </p:cNvPr>
          <p:cNvSpPr/>
          <p:nvPr/>
        </p:nvSpPr>
        <p:spPr>
          <a:xfrm>
            <a:off x="418011" y="3798074"/>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執行中斷</a:t>
            </a:r>
            <a:r>
              <a:rPr lang="zh-TW" altLang="en-US" sz="1400">
                <a:solidFill>
                  <a:schemeClr val="tx1"/>
                </a:solidFill>
                <a:latin typeface="微軟正黑體" panose="020B0604030504040204" pitchFamily="34" charset="-120"/>
                <a:ea typeface="微軟正黑體" panose="020B0604030504040204" pitchFamily="34" charset="-120"/>
              </a:rPr>
              <a:t>服務程式</a:t>
            </a:r>
            <a:r>
              <a:rPr lang="en-US" altLang="zh-TW" sz="1400" dirty="0">
                <a:solidFill>
                  <a:schemeClr val="tx1"/>
                </a:solidFill>
                <a:latin typeface="微軟正黑體" panose="020B0604030504040204" pitchFamily="34" charset="-120"/>
                <a:ea typeface="微軟正黑體" panose="020B0604030504040204" pitchFamily="34" charset="-120"/>
              </a:rPr>
              <a:t>ISR</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61" name="矩形 60">
            <a:extLst>
              <a:ext uri="{FF2B5EF4-FFF2-40B4-BE49-F238E27FC236}">
                <a16:creationId xmlns:a16="http://schemas.microsoft.com/office/drawing/2014/main" id="{A1FAD7EF-8F20-4F13-B8A6-938F69642615}"/>
              </a:ext>
            </a:extLst>
          </p:cNvPr>
          <p:cNvSpPr/>
          <p:nvPr/>
        </p:nvSpPr>
        <p:spPr>
          <a:xfrm>
            <a:off x="418011" y="47172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判斷上數或下數 </a:t>
            </a:r>
            <a:r>
              <a:rPr lang="en-US" altLang="zh-TW" sz="1400" dirty="0">
                <a:solidFill>
                  <a:schemeClr val="tx1"/>
                </a:solidFill>
                <a:latin typeface="微軟正黑體" panose="020B0604030504040204" pitchFamily="34" charset="-120"/>
                <a:ea typeface="微軟正黑體" panose="020B0604030504040204" pitchFamily="34" charset="-120"/>
              </a:rPr>
              <a:t>(Switch)</a:t>
            </a:r>
          </a:p>
        </p:txBody>
      </p:sp>
      <p:sp>
        <p:nvSpPr>
          <p:cNvPr id="20" name="文字方塊 19">
            <a:extLst>
              <a:ext uri="{FF2B5EF4-FFF2-40B4-BE49-F238E27FC236}">
                <a16:creationId xmlns:a16="http://schemas.microsoft.com/office/drawing/2014/main" id="{8AB2E80A-9385-480F-8087-A8CE7DD7CCDA}"/>
              </a:ext>
            </a:extLst>
          </p:cNvPr>
          <p:cNvSpPr txBox="1"/>
          <p:nvPr/>
        </p:nvSpPr>
        <p:spPr>
          <a:xfrm>
            <a:off x="404563" y="1219200"/>
            <a:ext cx="2793522" cy="369332"/>
          </a:xfrm>
          <a:prstGeom prst="rect">
            <a:avLst/>
          </a:prstGeom>
          <a:noFill/>
        </p:spPr>
        <p:txBody>
          <a:bodyPr wrap="none" rtlCol="0">
            <a:spAutoFit/>
          </a:bodyPr>
          <a:lstStyle/>
          <a:p>
            <a:r>
              <a:rPr lang="en-US" altLang="zh-TW" dirty="0"/>
              <a:t>PS</a:t>
            </a:r>
            <a:r>
              <a:rPr lang="zh-TW" altLang="en-US" dirty="0"/>
              <a:t> </a:t>
            </a:r>
            <a:r>
              <a:rPr lang="en-US" altLang="zh-TW" dirty="0"/>
              <a:t>(Programmable Systems)</a:t>
            </a:r>
            <a:endParaRPr lang="zh-TW" altLang="en-US" dirty="0"/>
          </a:p>
        </p:txBody>
      </p:sp>
      <p:sp>
        <p:nvSpPr>
          <p:cNvPr id="64" name="文字方塊 63">
            <a:extLst>
              <a:ext uri="{FF2B5EF4-FFF2-40B4-BE49-F238E27FC236}">
                <a16:creationId xmlns:a16="http://schemas.microsoft.com/office/drawing/2014/main" id="{5E253C8E-73FA-40F4-9611-BD87D0B6B9CF}"/>
              </a:ext>
            </a:extLst>
          </p:cNvPr>
          <p:cNvSpPr txBox="1"/>
          <p:nvPr/>
        </p:nvSpPr>
        <p:spPr>
          <a:xfrm>
            <a:off x="8886344" y="1219200"/>
            <a:ext cx="2508572" cy="369332"/>
          </a:xfrm>
          <a:prstGeom prst="rect">
            <a:avLst/>
          </a:prstGeom>
          <a:noFill/>
        </p:spPr>
        <p:txBody>
          <a:bodyPr wrap="none" rtlCol="0">
            <a:spAutoFit/>
          </a:bodyPr>
          <a:lstStyle/>
          <a:p>
            <a:r>
              <a:rPr lang="en-US" altLang="zh-TW" dirty="0"/>
              <a:t>PL</a:t>
            </a:r>
            <a:r>
              <a:rPr lang="zh-TW" altLang="en-US" dirty="0"/>
              <a:t> </a:t>
            </a:r>
            <a:r>
              <a:rPr lang="en-US" altLang="zh-TW" dirty="0"/>
              <a:t>(Programmable Logic)</a:t>
            </a:r>
            <a:endParaRPr lang="zh-TW" altLang="en-US" dirty="0"/>
          </a:p>
        </p:txBody>
      </p:sp>
      <p:sp>
        <p:nvSpPr>
          <p:cNvPr id="32" name="矩形 31">
            <a:extLst>
              <a:ext uri="{FF2B5EF4-FFF2-40B4-BE49-F238E27FC236}">
                <a16:creationId xmlns:a16="http://schemas.microsoft.com/office/drawing/2014/main" id="{703C0026-A172-56C3-F70B-B8EBFF4AB584}"/>
              </a:ext>
            </a:extLst>
          </p:cNvPr>
          <p:cNvSpPr/>
          <p:nvPr/>
        </p:nvSpPr>
        <p:spPr>
          <a:xfrm>
            <a:off x="418011" y="56191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傳送</a:t>
            </a:r>
            <a:r>
              <a:rPr lang="en-US" altLang="zh-TW" sz="1400" dirty="0">
                <a:solidFill>
                  <a:schemeClr val="tx1"/>
                </a:solidFill>
                <a:latin typeface="微軟正黑體" panose="020B0604030504040204" pitchFamily="34" charset="-120"/>
                <a:ea typeface="微軟正黑體" panose="020B0604030504040204" pitchFamily="34" charset="-120"/>
              </a:rPr>
              <a:t>water</a:t>
            </a:r>
            <a:r>
              <a:rPr lang="zh-TW" altLang="en-US" sz="1400" dirty="0">
                <a:solidFill>
                  <a:schemeClr val="tx1"/>
                </a:solidFill>
                <a:latin typeface="微軟正黑體" panose="020B0604030504040204" pitchFamily="34" charset="-120"/>
                <a:ea typeface="微軟正黑體" panose="020B0604030504040204" pitchFamily="34" charset="-120"/>
              </a:rPr>
              <a:t>數值到</a:t>
            </a:r>
            <a:r>
              <a:rPr lang="en-US" altLang="zh-TW" sz="1400" dirty="0">
                <a:solidFill>
                  <a:schemeClr val="tx1"/>
                </a:solidFill>
                <a:latin typeface="微軟正黑體" panose="020B0604030504040204" pitchFamily="34" charset="-120"/>
                <a:ea typeface="微軟正黑體" panose="020B0604030504040204" pitchFamily="34" charset="-120"/>
              </a:rPr>
              <a:t>IP</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33" name="矩形 32">
            <a:extLst>
              <a:ext uri="{FF2B5EF4-FFF2-40B4-BE49-F238E27FC236}">
                <a16:creationId xmlns:a16="http://schemas.microsoft.com/office/drawing/2014/main" id="{2D91E50C-3335-89DF-2494-0603C083C4D2}"/>
              </a:ext>
            </a:extLst>
          </p:cNvPr>
          <p:cNvSpPr/>
          <p:nvPr/>
        </p:nvSpPr>
        <p:spPr>
          <a:xfrm>
            <a:off x="8282078"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close</a:t>
            </a:r>
            <a:endParaRPr lang="zh-TW" altLang="en-US" sz="1100" dirty="0">
              <a:solidFill>
                <a:schemeClr val="tx1"/>
              </a:solidFill>
            </a:endParaRPr>
          </a:p>
        </p:txBody>
      </p:sp>
      <p:sp>
        <p:nvSpPr>
          <p:cNvPr id="37" name="矩形 36">
            <a:extLst>
              <a:ext uri="{FF2B5EF4-FFF2-40B4-BE49-F238E27FC236}">
                <a16:creationId xmlns:a16="http://schemas.microsoft.com/office/drawing/2014/main" id="{D76DBD25-5D0B-CA9E-6EEE-D2F8E4F80A76}"/>
              </a:ext>
            </a:extLst>
          </p:cNvPr>
          <p:cNvSpPr/>
          <p:nvPr/>
        </p:nvSpPr>
        <p:spPr>
          <a:xfrm>
            <a:off x="5455907"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rPr>
              <a:t>ThrdHlod</a:t>
            </a:r>
            <a:endParaRPr lang="en-US" altLang="zh-TW" sz="1100" dirty="0">
              <a:solidFill>
                <a:schemeClr val="tx1"/>
              </a:solidFill>
            </a:endParaRPr>
          </a:p>
        </p:txBody>
      </p:sp>
      <p:sp>
        <p:nvSpPr>
          <p:cNvPr id="7" name="文字方塊 6">
            <a:extLst>
              <a:ext uri="{FF2B5EF4-FFF2-40B4-BE49-F238E27FC236}">
                <a16:creationId xmlns:a16="http://schemas.microsoft.com/office/drawing/2014/main" id="{3A04F879-3F61-1F79-211B-AE597302D633}"/>
              </a:ext>
            </a:extLst>
          </p:cNvPr>
          <p:cNvSpPr txBox="1"/>
          <p:nvPr/>
        </p:nvSpPr>
        <p:spPr>
          <a:xfrm flipH="1">
            <a:off x="3792107" y="4103719"/>
            <a:ext cx="1214183" cy="307777"/>
          </a:xfrm>
          <a:prstGeom prst="rect">
            <a:avLst/>
          </a:prstGeom>
          <a:noFill/>
        </p:spPr>
        <p:txBody>
          <a:bodyPr wrap="square" rtlCol="0">
            <a:spAutoFit/>
          </a:bodyPr>
          <a:lstStyle/>
          <a:p>
            <a:r>
              <a:rPr lang="en-US" altLang="zh-TW" sz="1400" dirty="0"/>
              <a:t>Size : 200x200</a:t>
            </a:r>
            <a:endParaRPr lang="zh-TW" altLang="en-US" sz="1400" dirty="0"/>
          </a:p>
        </p:txBody>
      </p:sp>
      <p:cxnSp>
        <p:nvCxnSpPr>
          <p:cNvPr id="12" name="直線單箭頭接點 11">
            <a:extLst>
              <a:ext uri="{FF2B5EF4-FFF2-40B4-BE49-F238E27FC236}">
                <a16:creationId xmlns:a16="http://schemas.microsoft.com/office/drawing/2014/main" id="{87F8183E-E2A5-A2EF-27F1-38B8DEF24E82}"/>
              </a:ext>
            </a:extLst>
          </p:cNvPr>
          <p:cNvCxnSpPr>
            <a:cxnSpLocks/>
            <a:stCxn id="41" idx="0"/>
            <a:endCxn id="36" idx="2"/>
          </p:cNvCxnSpPr>
          <p:nvPr/>
        </p:nvCxnSpPr>
        <p:spPr>
          <a:xfrm flipV="1">
            <a:off x="4383021" y="5142317"/>
            <a:ext cx="0" cy="554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93A35ADA-14A9-7FD7-5D56-5773AA1D31D0}"/>
              </a:ext>
            </a:extLst>
          </p:cNvPr>
          <p:cNvSpPr/>
          <p:nvPr/>
        </p:nvSpPr>
        <p:spPr>
          <a:xfrm>
            <a:off x="6834854"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Sobel</a:t>
            </a:r>
            <a:endParaRPr lang="zh-TW" altLang="en-US" sz="1100" dirty="0">
              <a:solidFill>
                <a:schemeClr val="tx1"/>
              </a:solidFill>
            </a:endParaRPr>
          </a:p>
        </p:txBody>
      </p:sp>
      <p:cxnSp>
        <p:nvCxnSpPr>
          <p:cNvPr id="47" name="直線單箭頭接點 46">
            <a:extLst>
              <a:ext uri="{FF2B5EF4-FFF2-40B4-BE49-F238E27FC236}">
                <a16:creationId xmlns:a16="http://schemas.microsoft.com/office/drawing/2014/main" id="{9929E5A5-CE1C-4E60-B2DB-55D969E6D5DB}"/>
              </a:ext>
            </a:extLst>
          </p:cNvPr>
          <p:cNvCxnSpPr>
            <a:cxnSpLocks/>
            <a:stCxn id="36" idx="3"/>
            <a:endCxn id="37" idx="1"/>
          </p:cNvCxnSpPr>
          <p:nvPr/>
        </p:nvCxnSpPr>
        <p:spPr>
          <a:xfrm>
            <a:off x="4771015" y="4777963"/>
            <a:ext cx="6848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2B2C5B2-0B60-32E0-8533-106A53F1FFAA}"/>
              </a:ext>
            </a:extLst>
          </p:cNvPr>
          <p:cNvCxnSpPr>
            <a:cxnSpLocks/>
            <a:stCxn id="37" idx="3"/>
            <a:endCxn id="46" idx="1"/>
          </p:cNvCxnSpPr>
          <p:nvPr/>
        </p:nvCxnSpPr>
        <p:spPr>
          <a:xfrm>
            <a:off x="6231895" y="4777963"/>
            <a:ext cx="6029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7C266C19-4B94-33F4-DD0B-512E75093977}"/>
              </a:ext>
            </a:extLst>
          </p:cNvPr>
          <p:cNvCxnSpPr>
            <a:cxnSpLocks/>
            <a:stCxn id="41" idx="3"/>
            <a:endCxn id="46" idx="2"/>
          </p:cNvCxnSpPr>
          <p:nvPr/>
        </p:nvCxnSpPr>
        <p:spPr>
          <a:xfrm flipV="1">
            <a:off x="4771015" y="5142317"/>
            <a:ext cx="2451833"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87F5D8B0-6EB7-7319-FA24-71FF4CEE553D}"/>
              </a:ext>
            </a:extLst>
          </p:cNvPr>
          <p:cNvCxnSpPr>
            <a:cxnSpLocks/>
            <a:stCxn id="46" idx="3"/>
            <a:endCxn id="33" idx="1"/>
          </p:cNvCxnSpPr>
          <p:nvPr/>
        </p:nvCxnSpPr>
        <p:spPr>
          <a:xfrm>
            <a:off x="7610842" y="4777963"/>
            <a:ext cx="6712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9C9F7F1E-659F-C796-E186-849697278B24}"/>
              </a:ext>
            </a:extLst>
          </p:cNvPr>
          <p:cNvCxnSpPr>
            <a:cxnSpLocks/>
            <a:stCxn id="33" idx="3"/>
            <a:endCxn id="52" idx="1"/>
          </p:cNvCxnSpPr>
          <p:nvPr/>
        </p:nvCxnSpPr>
        <p:spPr>
          <a:xfrm>
            <a:off x="9058066" y="4777963"/>
            <a:ext cx="627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937027F5-0AE4-CA0D-B8B9-074CD501C374}"/>
              </a:ext>
            </a:extLst>
          </p:cNvPr>
          <p:cNvCxnSpPr>
            <a:cxnSpLocks/>
            <a:stCxn id="54" idx="2"/>
            <a:endCxn id="56" idx="0"/>
          </p:cNvCxnSpPr>
          <p:nvPr/>
        </p:nvCxnSpPr>
        <p:spPr>
          <a:xfrm flipH="1">
            <a:off x="11560891" y="3954524"/>
            <a:ext cx="4847" cy="4548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9F49E091-2950-7CC3-FFC1-CE798DCEF898}"/>
              </a:ext>
            </a:extLst>
          </p:cNvPr>
          <p:cNvCxnSpPr>
            <a:cxnSpLocks/>
            <a:stCxn id="52" idx="3"/>
            <a:endCxn id="56" idx="1"/>
          </p:cNvCxnSpPr>
          <p:nvPr/>
        </p:nvCxnSpPr>
        <p:spPr>
          <a:xfrm flipV="1">
            <a:off x="10584622" y="4773737"/>
            <a:ext cx="526651" cy="4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接點: 肘形 66">
            <a:extLst>
              <a:ext uri="{FF2B5EF4-FFF2-40B4-BE49-F238E27FC236}">
                <a16:creationId xmlns:a16="http://schemas.microsoft.com/office/drawing/2014/main" id="{47325229-12BB-8E57-EDEC-02E1F9F7D43F}"/>
              </a:ext>
            </a:extLst>
          </p:cNvPr>
          <p:cNvCxnSpPr>
            <a:cxnSpLocks/>
            <a:stCxn id="41" idx="3"/>
            <a:endCxn id="33" idx="2"/>
          </p:cNvCxnSpPr>
          <p:nvPr/>
        </p:nvCxnSpPr>
        <p:spPr>
          <a:xfrm flipV="1">
            <a:off x="4771015" y="5142317"/>
            <a:ext cx="3899057"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接點: 肘形 69">
            <a:extLst>
              <a:ext uri="{FF2B5EF4-FFF2-40B4-BE49-F238E27FC236}">
                <a16:creationId xmlns:a16="http://schemas.microsoft.com/office/drawing/2014/main" id="{489F5036-E42B-EE5C-DA66-A61096EBA6E7}"/>
              </a:ext>
            </a:extLst>
          </p:cNvPr>
          <p:cNvCxnSpPr>
            <a:cxnSpLocks/>
            <a:stCxn id="41" idx="3"/>
            <a:endCxn id="52" idx="2"/>
          </p:cNvCxnSpPr>
          <p:nvPr/>
        </p:nvCxnSpPr>
        <p:spPr>
          <a:xfrm flipV="1">
            <a:off x="4771015" y="5142317"/>
            <a:ext cx="5363990"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接點: 肘形 72">
            <a:extLst>
              <a:ext uri="{FF2B5EF4-FFF2-40B4-BE49-F238E27FC236}">
                <a16:creationId xmlns:a16="http://schemas.microsoft.com/office/drawing/2014/main" id="{011854E2-EF35-42B1-3571-6BE8D4F8EEEC}"/>
              </a:ext>
            </a:extLst>
          </p:cNvPr>
          <p:cNvCxnSpPr>
            <a:cxnSpLocks/>
            <a:stCxn id="41" idx="3"/>
            <a:endCxn id="56" idx="2"/>
          </p:cNvCxnSpPr>
          <p:nvPr/>
        </p:nvCxnSpPr>
        <p:spPr>
          <a:xfrm flipV="1">
            <a:off x="4771015" y="5138091"/>
            <a:ext cx="6789876" cy="92275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C92D2FC6-75E0-5132-4FF4-7776DB157092}"/>
              </a:ext>
            </a:extLst>
          </p:cNvPr>
          <p:cNvSpPr txBox="1"/>
          <p:nvPr/>
        </p:nvSpPr>
        <p:spPr>
          <a:xfrm flipH="1">
            <a:off x="5398336" y="4110059"/>
            <a:ext cx="860774" cy="307777"/>
          </a:xfrm>
          <a:prstGeom prst="rect">
            <a:avLst/>
          </a:prstGeom>
          <a:noFill/>
        </p:spPr>
        <p:txBody>
          <a:bodyPr wrap="square" rtlCol="0">
            <a:spAutoFit/>
          </a:bodyPr>
          <a:lstStyle/>
          <a:p>
            <a:r>
              <a:rPr lang="en-US" altLang="zh-TW" sz="1400" dirty="0" err="1"/>
              <a:t>thrd</a:t>
            </a:r>
            <a:r>
              <a:rPr lang="zh-TW" altLang="en-US" sz="1400" dirty="0"/>
              <a:t> </a:t>
            </a:r>
            <a:r>
              <a:rPr lang="en-US" altLang="zh-TW" sz="1400" dirty="0"/>
              <a:t>=</a:t>
            </a:r>
            <a:r>
              <a:rPr lang="zh-TW" altLang="en-US" sz="1400" dirty="0"/>
              <a:t> </a:t>
            </a:r>
            <a:r>
              <a:rPr lang="en-US" altLang="zh-TW" sz="1400" dirty="0"/>
              <a:t>80</a:t>
            </a:r>
            <a:endParaRPr lang="zh-TW" altLang="en-US" sz="1400" dirty="0"/>
          </a:p>
        </p:txBody>
      </p:sp>
      <p:sp>
        <p:nvSpPr>
          <p:cNvPr id="82" name="矩形 81">
            <a:extLst>
              <a:ext uri="{FF2B5EF4-FFF2-40B4-BE49-F238E27FC236}">
                <a16:creationId xmlns:a16="http://schemas.microsoft.com/office/drawing/2014/main" id="{5DFE070C-6951-4E39-1C51-7848170B045D}"/>
              </a:ext>
            </a:extLst>
          </p:cNvPr>
          <p:cNvSpPr/>
          <p:nvPr/>
        </p:nvSpPr>
        <p:spPr>
          <a:xfrm>
            <a:off x="6834854" y="3174111"/>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rPr>
              <a:t>WateShed</a:t>
            </a:r>
            <a:endParaRPr lang="en-US" altLang="zh-TW" sz="1100" dirty="0">
              <a:solidFill>
                <a:schemeClr val="tx1"/>
              </a:solidFill>
            </a:endParaRPr>
          </a:p>
          <a:p>
            <a:pPr algn="ctr"/>
            <a:r>
              <a:rPr lang="en-US" altLang="zh-TW" sz="1100" dirty="0">
                <a:solidFill>
                  <a:schemeClr val="tx1"/>
                </a:solidFill>
              </a:rPr>
              <a:t>IP</a:t>
            </a:r>
          </a:p>
        </p:txBody>
      </p:sp>
      <p:cxnSp>
        <p:nvCxnSpPr>
          <p:cNvPr id="105" name="直線單箭頭接點 104">
            <a:extLst>
              <a:ext uri="{FF2B5EF4-FFF2-40B4-BE49-F238E27FC236}">
                <a16:creationId xmlns:a16="http://schemas.microsoft.com/office/drawing/2014/main" id="{5BDC6328-6C16-BC8C-37CB-EB0D0A7B9219}"/>
              </a:ext>
            </a:extLst>
          </p:cNvPr>
          <p:cNvCxnSpPr>
            <a:stCxn id="82" idx="2"/>
            <a:endCxn id="46" idx="0"/>
          </p:cNvCxnSpPr>
          <p:nvPr/>
        </p:nvCxnSpPr>
        <p:spPr>
          <a:xfrm>
            <a:off x="7222848" y="3902819"/>
            <a:ext cx="0" cy="510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53349563-CBDC-E0C5-5724-A211BF25EBCD}"/>
              </a:ext>
            </a:extLst>
          </p:cNvPr>
          <p:cNvCxnSpPr>
            <a:cxnSpLocks/>
            <a:endCxn id="82" idx="1"/>
          </p:cNvCxnSpPr>
          <p:nvPr/>
        </p:nvCxnSpPr>
        <p:spPr>
          <a:xfrm>
            <a:off x="3719261" y="3532730"/>
            <a:ext cx="3115593" cy="5735"/>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6627FBC2-093D-E66B-E939-72C8662F92B8}"/>
              </a:ext>
            </a:extLst>
          </p:cNvPr>
          <p:cNvSpPr txBox="1"/>
          <p:nvPr/>
        </p:nvSpPr>
        <p:spPr>
          <a:xfrm>
            <a:off x="7195861" y="3939779"/>
            <a:ext cx="1273362" cy="369332"/>
          </a:xfrm>
          <a:prstGeom prst="rect">
            <a:avLst/>
          </a:prstGeom>
          <a:noFill/>
        </p:spPr>
        <p:txBody>
          <a:bodyPr wrap="none" rtlCol="0">
            <a:spAutoFit/>
          </a:bodyPr>
          <a:lstStyle/>
          <a:p>
            <a:r>
              <a:rPr lang="en-US" altLang="zh-TW" dirty="0" err="1"/>
              <a:t>Water_thrd</a:t>
            </a:r>
            <a:endParaRPr lang="zh-TW" altLang="en-US" dirty="0"/>
          </a:p>
        </p:txBody>
      </p:sp>
      <p:sp>
        <p:nvSpPr>
          <p:cNvPr id="115" name="文字方塊 114">
            <a:extLst>
              <a:ext uri="{FF2B5EF4-FFF2-40B4-BE49-F238E27FC236}">
                <a16:creationId xmlns:a16="http://schemas.microsoft.com/office/drawing/2014/main" id="{965DAF4F-5481-02AC-3427-BECF833CDA7A}"/>
              </a:ext>
            </a:extLst>
          </p:cNvPr>
          <p:cNvSpPr txBox="1"/>
          <p:nvPr/>
        </p:nvSpPr>
        <p:spPr>
          <a:xfrm>
            <a:off x="4796152" y="5696488"/>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6" name="文字方塊 115">
            <a:extLst>
              <a:ext uri="{FF2B5EF4-FFF2-40B4-BE49-F238E27FC236}">
                <a16:creationId xmlns:a16="http://schemas.microsoft.com/office/drawing/2014/main" id="{9E9A5F50-58C9-B0E5-DEBF-C6F85E7EE5ED}"/>
              </a:ext>
            </a:extLst>
          </p:cNvPr>
          <p:cNvSpPr txBox="1"/>
          <p:nvPr/>
        </p:nvSpPr>
        <p:spPr>
          <a:xfrm>
            <a:off x="6506643"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7" name="文字方塊 116">
            <a:extLst>
              <a:ext uri="{FF2B5EF4-FFF2-40B4-BE49-F238E27FC236}">
                <a16:creationId xmlns:a16="http://schemas.microsoft.com/office/drawing/2014/main" id="{8AF0CF4C-B955-5EE3-D18E-BF4359B31169}"/>
              </a:ext>
            </a:extLst>
          </p:cNvPr>
          <p:cNvSpPr txBox="1"/>
          <p:nvPr/>
        </p:nvSpPr>
        <p:spPr>
          <a:xfrm>
            <a:off x="7954879"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8" name="文字方塊 117">
            <a:extLst>
              <a:ext uri="{FF2B5EF4-FFF2-40B4-BE49-F238E27FC236}">
                <a16:creationId xmlns:a16="http://schemas.microsoft.com/office/drawing/2014/main" id="{7B241C30-632D-BA86-39BA-5B7044514505}"/>
              </a:ext>
            </a:extLst>
          </p:cNvPr>
          <p:cNvSpPr txBox="1"/>
          <p:nvPr/>
        </p:nvSpPr>
        <p:spPr>
          <a:xfrm>
            <a:off x="9411000"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9" name="文字方塊 118">
            <a:extLst>
              <a:ext uri="{FF2B5EF4-FFF2-40B4-BE49-F238E27FC236}">
                <a16:creationId xmlns:a16="http://schemas.microsoft.com/office/drawing/2014/main" id="{C044A75F-A94A-E9B6-71D3-81574025F7EC}"/>
              </a:ext>
            </a:extLst>
          </p:cNvPr>
          <p:cNvSpPr txBox="1"/>
          <p:nvPr/>
        </p:nvSpPr>
        <p:spPr>
          <a:xfrm>
            <a:off x="10868877"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22" name="文字方塊 121">
            <a:extLst>
              <a:ext uri="{FF2B5EF4-FFF2-40B4-BE49-F238E27FC236}">
                <a16:creationId xmlns:a16="http://schemas.microsoft.com/office/drawing/2014/main" id="{2AACD891-DB9B-C433-46E7-9815A3CE914B}"/>
              </a:ext>
            </a:extLst>
          </p:cNvPr>
          <p:cNvSpPr txBox="1"/>
          <p:nvPr/>
        </p:nvSpPr>
        <p:spPr>
          <a:xfrm>
            <a:off x="10973859" y="3993160"/>
            <a:ext cx="614271" cy="369332"/>
          </a:xfrm>
          <a:prstGeom prst="rect">
            <a:avLst/>
          </a:prstGeom>
          <a:noFill/>
        </p:spPr>
        <p:txBody>
          <a:bodyPr wrap="none" rtlCol="0">
            <a:spAutoFit/>
          </a:bodyPr>
          <a:lstStyle/>
          <a:p>
            <a:r>
              <a:rPr lang="en-US" altLang="zh-TW" dirty="0"/>
              <a:t>m, b</a:t>
            </a:r>
            <a:endParaRPr lang="zh-TW" altLang="en-US" dirty="0"/>
          </a:p>
        </p:txBody>
      </p:sp>
      <p:sp>
        <p:nvSpPr>
          <p:cNvPr id="125" name="矩形 124">
            <a:extLst>
              <a:ext uri="{FF2B5EF4-FFF2-40B4-BE49-F238E27FC236}">
                <a16:creationId xmlns:a16="http://schemas.microsoft.com/office/drawing/2014/main" id="{5C22517A-0A9C-FF2B-17AF-38884AA0C6BF}"/>
              </a:ext>
            </a:extLst>
          </p:cNvPr>
          <p:cNvSpPr/>
          <p:nvPr/>
        </p:nvSpPr>
        <p:spPr>
          <a:xfrm>
            <a:off x="6834854" y="2244503"/>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Button</a:t>
            </a:r>
          </a:p>
          <a:p>
            <a:pPr algn="ctr"/>
            <a:r>
              <a:rPr lang="en-US" altLang="zh-TW" sz="1100" dirty="0">
                <a:solidFill>
                  <a:schemeClr val="tx1"/>
                </a:solidFill>
              </a:rPr>
              <a:t>(1bits)</a:t>
            </a:r>
          </a:p>
        </p:txBody>
      </p:sp>
      <p:cxnSp>
        <p:nvCxnSpPr>
          <p:cNvPr id="126" name="直線單箭頭接點 125">
            <a:extLst>
              <a:ext uri="{FF2B5EF4-FFF2-40B4-BE49-F238E27FC236}">
                <a16:creationId xmlns:a16="http://schemas.microsoft.com/office/drawing/2014/main" id="{D108A948-B192-E580-2E2F-8098D931DF09}"/>
              </a:ext>
            </a:extLst>
          </p:cNvPr>
          <p:cNvCxnSpPr>
            <a:cxnSpLocks/>
          </p:cNvCxnSpPr>
          <p:nvPr/>
        </p:nvCxnSpPr>
        <p:spPr>
          <a:xfrm flipH="1">
            <a:off x="3719261" y="2440350"/>
            <a:ext cx="311559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87B8CA0E-4C1F-2929-4208-CED4EB5B738D}"/>
              </a:ext>
            </a:extLst>
          </p:cNvPr>
          <p:cNvSpPr/>
          <p:nvPr/>
        </p:nvSpPr>
        <p:spPr>
          <a:xfrm>
            <a:off x="6834854" y="1345055"/>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Switch</a:t>
            </a:r>
          </a:p>
          <a:p>
            <a:pPr algn="ctr"/>
            <a:r>
              <a:rPr lang="en-US" altLang="zh-TW" sz="1100" dirty="0">
                <a:solidFill>
                  <a:schemeClr val="tx1"/>
                </a:solidFill>
              </a:rPr>
              <a:t>(1bits)</a:t>
            </a:r>
          </a:p>
        </p:txBody>
      </p:sp>
      <p:cxnSp>
        <p:nvCxnSpPr>
          <p:cNvPr id="132" name="直線單箭頭接點 131">
            <a:extLst>
              <a:ext uri="{FF2B5EF4-FFF2-40B4-BE49-F238E27FC236}">
                <a16:creationId xmlns:a16="http://schemas.microsoft.com/office/drawing/2014/main" id="{6E0D8535-B877-4971-E3C0-0A5F8671416F}"/>
              </a:ext>
            </a:extLst>
          </p:cNvPr>
          <p:cNvCxnSpPr>
            <a:cxnSpLocks/>
            <a:stCxn id="131" idx="1"/>
          </p:cNvCxnSpPr>
          <p:nvPr/>
        </p:nvCxnSpPr>
        <p:spPr>
          <a:xfrm flipH="1">
            <a:off x="3719261" y="1709409"/>
            <a:ext cx="311559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文字方塊 132">
            <a:extLst>
              <a:ext uri="{FF2B5EF4-FFF2-40B4-BE49-F238E27FC236}">
                <a16:creationId xmlns:a16="http://schemas.microsoft.com/office/drawing/2014/main" id="{8FBE7982-841A-E5A9-6E33-7C5E0D03DBBF}"/>
              </a:ext>
            </a:extLst>
          </p:cNvPr>
          <p:cNvSpPr txBox="1"/>
          <p:nvPr/>
        </p:nvSpPr>
        <p:spPr>
          <a:xfrm>
            <a:off x="3789021" y="2047798"/>
            <a:ext cx="1842171" cy="369332"/>
          </a:xfrm>
          <a:prstGeom prst="rect">
            <a:avLst/>
          </a:prstGeom>
          <a:noFill/>
        </p:spPr>
        <p:txBody>
          <a:bodyPr wrap="none" rtlCol="0">
            <a:spAutoFit/>
          </a:bodyPr>
          <a:lstStyle/>
          <a:p>
            <a:r>
              <a:rPr lang="en-US" altLang="zh-TW" dirty="0"/>
              <a:t>AXI (0x41210000)</a:t>
            </a:r>
            <a:endParaRPr lang="zh-TW" altLang="en-US" dirty="0"/>
          </a:p>
        </p:txBody>
      </p:sp>
      <p:sp>
        <p:nvSpPr>
          <p:cNvPr id="134" name="文字方塊 133">
            <a:extLst>
              <a:ext uri="{FF2B5EF4-FFF2-40B4-BE49-F238E27FC236}">
                <a16:creationId xmlns:a16="http://schemas.microsoft.com/office/drawing/2014/main" id="{DBAE82E4-E31B-DF3A-B45A-41ABB897E129}"/>
              </a:ext>
            </a:extLst>
          </p:cNvPr>
          <p:cNvSpPr txBox="1"/>
          <p:nvPr/>
        </p:nvSpPr>
        <p:spPr>
          <a:xfrm>
            <a:off x="3789021" y="1321789"/>
            <a:ext cx="1842171" cy="369332"/>
          </a:xfrm>
          <a:prstGeom prst="rect">
            <a:avLst/>
          </a:prstGeom>
          <a:noFill/>
        </p:spPr>
        <p:txBody>
          <a:bodyPr wrap="none" rtlCol="0">
            <a:spAutoFit/>
          </a:bodyPr>
          <a:lstStyle/>
          <a:p>
            <a:r>
              <a:rPr lang="en-US" altLang="zh-TW" dirty="0"/>
              <a:t>AXI (0x41200000)</a:t>
            </a:r>
            <a:endParaRPr lang="zh-TW" altLang="en-US" dirty="0"/>
          </a:p>
        </p:txBody>
      </p:sp>
      <p:cxnSp>
        <p:nvCxnSpPr>
          <p:cNvPr id="136" name="直線單箭頭接點 135">
            <a:extLst>
              <a:ext uri="{FF2B5EF4-FFF2-40B4-BE49-F238E27FC236}">
                <a16:creationId xmlns:a16="http://schemas.microsoft.com/office/drawing/2014/main" id="{8339869A-6EA7-8031-1ADC-B5157CB9A530}"/>
              </a:ext>
            </a:extLst>
          </p:cNvPr>
          <p:cNvCxnSpPr>
            <a:cxnSpLocks/>
          </p:cNvCxnSpPr>
          <p:nvPr/>
        </p:nvCxnSpPr>
        <p:spPr>
          <a:xfrm flipH="1">
            <a:off x="3719261" y="2836506"/>
            <a:ext cx="3115593" cy="0"/>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0C309A2E-BFC1-A7E7-4712-73DFC8AC060C}"/>
              </a:ext>
            </a:extLst>
          </p:cNvPr>
          <p:cNvSpPr txBox="1"/>
          <p:nvPr/>
        </p:nvSpPr>
        <p:spPr>
          <a:xfrm>
            <a:off x="3789021" y="2472920"/>
            <a:ext cx="1027012" cy="369332"/>
          </a:xfrm>
          <a:prstGeom prst="rect">
            <a:avLst/>
          </a:prstGeom>
          <a:noFill/>
        </p:spPr>
        <p:txBody>
          <a:bodyPr wrap="none" rtlCol="0">
            <a:spAutoFit/>
          </a:bodyPr>
          <a:lstStyle/>
          <a:p>
            <a:r>
              <a:rPr lang="en-US" altLang="zh-TW" dirty="0"/>
              <a:t>interrupt</a:t>
            </a:r>
            <a:endParaRPr lang="zh-TW" altLang="en-US" dirty="0"/>
          </a:p>
        </p:txBody>
      </p:sp>
      <p:cxnSp>
        <p:nvCxnSpPr>
          <p:cNvPr id="140" name="直線單箭頭接點 139">
            <a:extLst>
              <a:ext uri="{FF2B5EF4-FFF2-40B4-BE49-F238E27FC236}">
                <a16:creationId xmlns:a16="http://schemas.microsoft.com/office/drawing/2014/main" id="{1FB7E4A2-41EF-316D-0DF8-4CFC279F1C7A}"/>
              </a:ext>
            </a:extLst>
          </p:cNvPr>
          <p:cNvCxnSpPr>
            <a:cxnSpLocks/>
            <a:stCxn id="18" idx="2"/>
            <a:endCxn id="59" idx="0"/>
          </p:cNvCxnSpPr>
          <p:nvPr/>
        </p:nvCxnSpPr>
        <p:spPr>
          <a:xfrm>
            <a:off x="1733006" y="2517670"/>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8224A092-0748-80AE-106C-D1C67BF48981}"/>
              </a:ext>
            </a:extLst>
          </p:cNvPr>
          <p:cNvCxnSpPr>
            <a:cxnSpLocks/>
            <a:stCxn id="59" idx="2"/>
            <a:endCxn id="60" idx="0"/>
          </p:cNvCxnSpPr>
          <p:nvPr/>
        </p:nvCxnSpPr>
        <p:spPr>
          <a:xfrm>
            <a:off x="1733006" y="3443078"/>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5097EA09-0137-E3DC-00B1-0E5F94E06F49}"/>
              </a:ext>
            </a:extLst>
          </p:cNvPr>
          <p:cNvCxnSpPr>
            <a:cxnSpLocks/>
            <a:stCxn id="60" idx="2"/>
            <a:endCxn id="61" idx="0"/>
          </p:cNvCxnSpPr>
          <p:nvPr/>
        </p:nvCxnSpPr>
        <p:spPr>
          <a:xfrm>
            <a:off x="1733006" y="4368486"/>
            <a:ext cx="0" cy="348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5287E300-6A0B-590E-0953-6B16136B03B6}"/>
              </a:ext>
            </a:extLst>
          </p:cNvPr>
          <p:cNvCxnSpPr>
            <a:cxnSpLocks/>
            <a:stCxn id="61" idx="2"/>
            <a:endCxn id="32" idx="0"/>
          </p:cNvCxnSpPr>
          <p:nvPr/>
        </p:nvCxnSpPr>
        <p:spPr>
          <a:xfrm>
            <a:off x="1733006" y="5287698"/>
            <a:ext cx="0" cy="331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351B61CB-6527-96A1-9E2A-E2DF4B9B56DB}"/>
              </a:ext>
            </a:extLst>
          </p:cNvPr>
          <p:cNvSpPr txBox="1"/>
          <p:nvPr/>
        </p:nvSpPr>
        <p:spPr>
          <a:xfrm>
            <a:off x="9685387" y="4002399"/>
            <a:ext cx="877163"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未完成</a:t>
            </a:r>
          </a:p>
        </p:txBody>
      </p:sp>
      <p:sp>
        <p:nvSpPr>
          <p:cNvPr id="57" name="文字方塊 56">
            <a:extLst>
              <a:ext uri="{FF2B5EF4-FFF2-40B4-BE49-F238E27FC236}">
                <a16:creationId xmlns:a16="http://schemas.microsoft.com/office/drawing/2014/main" id="{D74BA6C1-B78E-DC41-21F7-BE9193EB310D}"/>
              </a:ext>
            </a:extLst>
          </p:cNvPr>
          <p:cNvSpPr txBox="1"/>
          <p:nvPr/>
        </p:nvSpPr>
        <p:spPr>
          <a:xfrm>
            <a:off x="11111273" y="2841354"/>
            <a:ext cx="877163"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未完成</a:t>
            </a:r>
          </a:p>
        </p:txBody>
      </p:sp>
    </p:spTree>
    <p:extLst>
      <p:ext uri="{BB962C8B-B14F-4D97-AF65-F5344CB8AC3E}">
        <p14:creationId xmlns:p14="http://schemas.microsoft.com/office/powerpoint/2010/main" val="363167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中斷流程</a:t>
            </a:r>
          </a:p>
        </p:txBody>
      </p:sp>
      <p:sp>
        <p:nvSpPr>
          <p:cNvPr id="18" name="矩形 17">
            <a:extLst>
              <a:ext uri="{FF2B5EF4-FFF2-40B4-BE49-F238E27FC236}">
                <a16:creationId xmlns:a16="http://schemas.microsoft.com/office/drawing/2014/main" id="{228A160D-1FD2-49E5-86EB-2FBBD040C185}"/>
              </a:ext>
            </a:extLst>
          </p:cNvPr>
          <p:cNvSpPr/>
          <p:nvPr/>
        </p:nvSpPr>
        <p:spPr>
          <a:xfrm>
            <a:off x="3930801" y="1219261"/>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設定中斷編號及</a:t>
            </a:r>
            <a:r>
              <a:rPr lang="en-US" altLang="zh-TW" sz="1400" dirty="0">
                <a:solidFill>
                  <a:schemeClr val="tx1"/>
                </a:solidFill>
                <a:latin typeface="微軟正黑體" panose="020B0604030504040204" pitchFamily="34" charset="-120"/>
                <a:ea typeface="微軟正黑體" panose="020B0604030504040204" pitchFamily="34" charset="-120"/>
              </a:rPr>
              <a:t>IP</a:t>
            </a:r>
            <a:r>
              <a:rPr lang="zh-TW" altLang="en-US" sz="1400" dirty="0">
                <a:solidFill>
                  <a:schemeClr val="tx1"/>
                </a:solidFill>
                <a:latin typeface="微軟正黑體" panose="020B0604030504040204" pitchFamily="34" charset="-120"/>
                <a:ea typeface="微軟正黑體" panose="020B0604030504040204" pitchFamily="34" charset="-120"/>
              </a:rPr>
              <a:t>起始位置</a:t>
            </a:r>
          </a:p>
        </p:txBody>
      </p:sp>
      <p:sp>
        <p:nvSpPr>
          <p:cNvPr id="59" name="矩形 58">
            <a:extLst>
              <a:ext uri="{FF2B5EF4-FFF2-40B4-BE49-F238E27FC236}">
                <a16:creationId xmlns:a16="http://schemas.microsoft.com/office/drawing/2014/main" id="{64B1CD64-CF11-47E0-BCA1-353C004902D2}"/>
              </a:ext>
            </a:extLst>
          </p:cNvPr>
          <p:cNvSpPr/>
          <p:nvPr/>
        </p:nvSpPr>
        <p:spPr>
          <a:xfrm>
            <a:off x="3930802" y="2835189"/>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讀取中斷異常</a:t>
            </a:r>
            <a:r>
              <a:rPr lang="en-US" altLang="zh-TW" sz="1400" dirty="0">
                <a:solidFill>
                  <a:schemeClr val="tx1"/>
                </a:solidFill>
                <a:latin typeface="微軟正黑體" panose="020B0604030504040204" pitchFamily="34" charset="-120"/>
                <a:ea typeface="微軟正黑體" panose="020B0604030504040204" pitchFamily="34" charset="-120"/>
              </a:rPr>
              <a:t>(Button)</a:t>
            </a:r>
          </a:p>
        </p:txBody>
      </p:sp>
      <p:sp>
        <p:nvSpPr>
          <p:cNvPr id="60" name="矩形 59">
            <a:extLst>
              <a:ext uri="{FF2B5EF4-FFF2-40B4-BE49-F238E27FC236}">
                <a16:creationId xmlns:a16="http://schemas.microsoft.com/office/drawing/2014/main" id="{1E8A7770-0658-47AF-B5FF-B206CA6B496D}"/>
              </a:ext>
            </a:extLst>
          </p:cNvPr>
          <p:cNvSpPr/>
          <p:nvPr/>
        </p:nvSpPr>
        <p:spPr>
          <a:xfrm>
            <a:off x="3930803" y="2018463"/>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中斷配置</a:t>
            </a:r>
          </a:p>
        </p:txBody>
      </p:sp>
      <p:cxnSp>
        <p:nvCxnSpPr>
          <p:cNvPr id="140" name="直線單箭頭接點 139">
            <a:extLst>
              <a:ext uri="{FF2B5EF4-FFF2-40B4-BE49-F238E27FC236}">
                <a16:creationId xmlns:a16="http://schemas.microsoft.com/office/drawing/2014/main" id="{1FB7E4A2-41EF-316D-0DF8-4CFC279F1C7A}"/>
              </a:ext>
            </a:extLst>
          </p:cNvPr>
          <p:cNvCxnSpPr>
            <a:cxnSpLocks/>
            <a:stCxn id="137" idx="3"/>
            <a:endCxn id="18" idx="1"/>
          </p:cNvCxnSpPr>
          <p:nvPr/>
        </p:nvCxnSpPr>
        <p:spPr>
          <a:xfrm>
            <a:off x="3468191" y="1504467"/>
            <a:ext cx="4626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接點: 肘形 27">
            <a:extLst>
              <a:ext uri="{FF2B5EF4-FFF2-40B4-BE49-F238E27FC236}">
                <a16:creationId xmlns:a16="http://schemas.microsoft.com/office/drawing/2014/main" id="{0836BB33-FB77-02D5-FC2A-1FA204F8C0EE}"/>
              </a:ext>
            </a:extLst>
          </p:cNvPr>
          <p:cNvCxnSpPr>
            <a:cxnSpLocks/>
            <a:stCxn id="128" idx="3"/>
            <a:endCxn id="59" idx="3"/>
          </p:cNvCxnSpPr>
          <p:nvPr/>
        </p:nvCxnSpPr>
        <p:spPr>
          <a:xfrm flipV="1">
            <a:off x="6560791" y="3120395"/>
            <a:ext cx="12700" cy="773558"/>
          </a:xfrm>
          <a:prstGeom prst="bentConnector3">
            <a:avLst>
              <a:gd name="adj1" fmla="val 304897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3327FA4D-4F5A-28F9-E380-39B5A63D5288}"/>
              </a:ext>
            </a:extLst>
          </p:cNvPr>
          <p:cNvSpPr/>
          <p:nvPr/>
        </p:nvSpPr>
        <p:spPr>
          <a:xfrm>
            <a:off x="838202" y="2845005"/>
            <a:ext cx="2629989" cy="5704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執行中斷</a:t>
            </a:r>
            <a:r>
              <a:rPr lang="zh-TW" altLang="en-US" sz="1400">
                <a:solidFill>
                  <a:schemeClr val="tx1"/>
                </a:solidFill>
                <a:latin typeface="微軟正黑體" panose="020B0604030504040204" pitchFamily="34" charset="-120"/>
                <a:ea typeface="微軟正黑體" panose="020B0604030504040204" pitchFamily="34" charset="-120"/>
              </a:rPr>
              <a:t>服務程式</a:t>
            </a:r>
            <a:r>
              <a:rPr lang="en-US" altLang="zh-TW" sz="1400" dirty="0">
                <a:solidFill>
                  <a:schemeClr val="tx1"/>
                </a:solidFill>
                <a:latin typeface="微軟正黑體" panose="020B0604030504040204" pitchFamily="34" charset="-120"/>
                <a:ea typeface="微軟正黑體" panose="020B0604030504040204" pitchFamily="34" charset="-120"/>
              </a:rPr>
              <a:t>ISR</a:t>
            </a:r>
          </a:p>
          <a:p>
            <a:pPr algn="ctr"/>
            <a:r>
              <a:rPr lang="zh-TW" altLang="en-US" sz="1400">
                <a:solidFill>
                  <a:schemeClr val="tx1"/>
                </a:solidFill>
                <a:latin typeface="微軟正黑體" panose="020B0604030504040204" pitchFamily="34" charset="-120"/>
                <a:ea typeface="微軟正黑體" panose="020B0604030504040204" pitchFamily="34" charset="-120"/>
              </a:rPr>
              <a:t>設定</a:t>
            </a:r>
            <a:r>
              <a:rPr lang="en-US" altLang="zh-TW" sz="1400" dirty="0" err="1">
                <a:solidFill>
                  <a:schemeClr val="tx1"/>
                </a:solidFill>
                <a:latin typeface="微軟正黑體" panose="020B0604030504040204" pitchFamily="34" charset="-120"/>
                <a:ea typeface="微軟正黑體" panose="020B0604030504040204" pitchFamily="34" charset="-120"/>
              </a:rPr>
              <a:t>key_</a:t>
            </a:r>
            <a:r>
              <a:rPr lang="en-US" altLang="zh-TW" sz="1400" err="1">
                <a:solidFill>
                  <a:schemeClr val="tx1"/>
                </a:solidFill>
                <a:latin typeface="微軟正黑體" panose="020B0604030504040204" pitchFamily="34" charset="-120"/>
                <a:ea typeface="微軟正黑體" panose="020B0604030504040204" pitchFamily="34" charset="-120"/>
              </a:rPr>
              <a:t>value</a:t>
            </a:r>
            <a:r>
              <a:rPr lang="zh-TW" altLang="en-US" sz="1400">
                <a:solidFill>
                  <a:schemeClr val="tx1"/>
                </a:solidFill>
                <a:latin typeface="微軟正黑體" panose="020B0604030504040204" pitchFamily="34" charset="-120"/>
                <a:ea typeface="微軟正黑體" panose="020B0604030504040204" pitchFamily="34" charset="-120"/>
              </a:rPr>
              <a:t>為</a:t>
            </a:r>
            <a:r>
              <a:rPr lang="en-US" altLang="zh-TW" sz="1400" dirty="0">
                <a:solidFill>
                  <a:schemeClr val="tx1"/>
                </a:solidFill>
                <a:latin typeface="微軟正黑體" panose="020B0604030504040204" pitchFamily="34" charset="-120"/>
                <a:ea typeface="微軟正黑體" panose="020B0604030504040204" pitchFamily="34" charset="-120"/>
              </a:rPr>
              <a:t>1</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93" name="矩形 92">
            <a:extLst>
              <a:ext uri="{FF2B5EF4-FFF2-40B4-BE49-F238E27FC236}">
                <a16:creationId xmlns:a16="http://schemas.microsoft.com/office/drawing/2014/main" id="{250EB2BD-4394-49F0-18FB-11ECC97F6A27}"/>
              </a:ext>
            </a:extLst>
          </p:cNvPr>
          <p:cNvSpPr/>
          <p:nvPr/>
        </p:nvSpPr>
        <p:spPr>
          <a:xfrm>
            <a:off x="7595416" y="1402655"/>
            <a:ext cx="2911148" cy="4842588"/>
          </a:xfrm>
          <a:prstGeom prst="rect">
            <a:avLst/>
          </a:prstGeom>
          <a:solidFill>
            <a:schemeClr val="accent4">
              <a:lumMod val="20000"/>
              <a:lumOff val="8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矩形 60">
            <a:extLst>
              <a:ext uri="{FF2B5EF4-FFF2-40B4-BE49-F238E27FC236}">
                <a16:creationId xmlns:a16="http://schemas.microsoft.com/office/drawing/2014/main" id="{A1FAD7EF-8F20-4F13-B8A6-938F69642615}"/>
              </a:ext>
            </a:extLst>
          </p:cNvPr>
          <p:cNvSpPr/>
          <p:nvPr/>
        </p:nvSpPr>
        <p:spPr>
          <a:xfrm>
            <a:off x="7735371" y="2587661"/>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a:solidFill>
                  <a:schemeClr val="tx1"/>
                </a:solidFill>
                <a:latin typeface="微軟正黑體" panose="020B0604030504040204" pitchFamily="34" charset="-120"/>
                <a:ea typeface="微軟正黑體" panose="020B0604030504040204" pitchFamily="34" charset="-120"/>
              </a:rPr>
              <a:t>配置</a:t>
            </a:r>
            <a:r>
              <a:rPr lang="en-US" altLang="zh-TW" sz="1400" dirty="0">
                <a:solidFill>
                  <a:schemeClr val="tx1"/>
                </a:solidFill>
                <a:latin typeface="微軟正黑體" panose="020B0604030504040204" pitchFamily="34" charset="-120"/>
                <a:ea typeface="微軟正黑體" panose="020B0604030504040204" pitchFamily="34" charset="-120"/>
              </a:rPr>
              <a:t>GIC(</a:t>
            </a:r>
            <a:r>
              <a:rPr lang="en-US" altLang="zh-TW" sz="1400">
                <a:solidFill>
                  <a:schemeClr val="tx1"/>
                </a:solidFill>
                <a:latin typeface="微軟正黑體" panose="020B0604030504040204" pitchFamily="34" charset="-120"/>
                <a:ea typeface="微軟正黑體" panose="020B0604030504040204" pitchFamily="34" charset="-120"/>
              </a:rPr>
              <a:t>pending</a:t>
            </a:r>
            <a:r>
              <a:rPr lang="zh-TW" altLang="en-US" sz="1400">
                <a:solidFill>
                  <a:schemeClr val="tx1"/>
                </a:solidFill>
                <a:latin typeface="微軟正黑體" panose="020B0604030504040204" pitchFamily="34" charset="-120"/>
                <a:ea typeface="微軟正黑體" panose="020B0604030504040204" pitchFamily="34" charset="-120"/>
              </a:rPr>
              <a:t>、</a:t>
            </a:r>
            <a:r>
              <a:rPr lang="en-US" altLang="zh-TW" sz="1400">
                <a:solidFill>
                  <a:schemeClr val="tx1"/>
                </a:solidFill>
                <a:latin typeface="微軟正黑體" panose="020B0604030504040204" pitchFamily="34" charset="-120"/>
                <a:ea typeface="微軟正黑體" panose="020B0604030504040204" pitchFamily="34" charset="-120"/>
              </a:rPr>
              <a:t>mask</a:t>
            </a:r>
            <a:r>
              <a:rPr lang="zh-TW" altLang="en-US" sz="1400">
                <a:solidFill>
                  <a:schemeClr val="tx1"/>
                </a:solidFill>
                <a:latin typeface="微軟正黑體" panose="020B0604030504040204" pitchFamily="34" charset="-120"/>
                <a:ea typeface="微軟正黑體" panose="020B0604030504040204" pitchFamily="34" charset="-120"/>
              </a:rPr>
              <a:t>、</a:t>
            </a:r>
            <a:r>
              <a:rPr lang="en-US" altLang="zh-TW" sz="1400" dirty="0">
                <a:solidFill>
                  <a:schemeClr val="tx1"/>
                </a:solidFill>
                <a:latin typeface="微軟正黑體" panose="020B0604030504040204" pitchFamily="34" charset="-120"/>
                <a:ea typeface="微軟正黑體" panose="020B0604030504040204" pitchFamily="34" charset="-120"/>
              </a:rPr>
              <a:t>Interrupt </a:t>
            </a:r>
            <a:r>
              <a:rPr lang="en-US" altLang="zh-TW" sz="1400">
                <a:solidFill>
                  <a:schemeClr val="tx1"/>
                </a:solidFill>
                <a:latin typeface="微軟正黑體" panose="020B0604030504040204" pitchFamily="34" charset="-120"/>
                <a:ea typeface="微軟正黑體" panose="020B0604030504040204" pitchFamily="34" charset="-120"/>
              </a:rPr>
              <a:t>Register)</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32" name="矩形 31">
            <a:extLst>
              <a:ext uri="{FF2B5EF4-FFF2-40B4-BE49-F238E27FC236}">
                <a16:creationId xmlns:a16="http://schemas.microsoft.com/office/drawing/2014/main" id="{703C0026-A172-56C3-F70B-B8EBFF4AB584}"/>
              </a:ext>
            </a:extLst>
          </p:cNvPr>
          <p:cNvSpPr/>
          <p:nvPr/>
        </p:nvSpPr>
        <p:spPr>
          <a:xfrm>
            <a:off x="7735370" y="3530488"/>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將中斷</a:t>
            </a:r>
            <a:r>
              <a:rPr lang="zh-TW" altLang="en-US" sz="1400">
                <a:solidFill>
                  <a:schemeClr val="tx1"/>
                </a:solidFill>
                <a:latin typeface="微軟正黑體" panose="020B0604030504040204" pitchFamily="34" charset="-120"/>
                <a:ea typeface="微軟正黑體" panose="020B0604030504040204" pitchFamily="34" charset="-120"/>
              </a:rPr>
              <a:t>控制器與</a:t>
            </a:r>
            <a:r>
              <a:rPr lang="en-US" altLang="zh-TW" sz="1400" dirty="0">
                <a:solidFill>
                  <a:schemeClr val="tx1"/>
                </a:solidFill>
                <a:latin typeface="微軟正黑體" panose="020B0604030504040204" pitchFamily="34" charset="-120"/>
                <a:ea typeface="微軟正黑體" panose="020B0604030504040204" pitchFamily="34" charset="-120"/>
              </a:rPr>
              <a:t>IRQ</a:t>
            </a:r>
            <a:r>
              <a:rPr lang="zh-TW" altLang="en-US" sz="1400" dirty="0">
                <a:solidFill>
                  <a:schemeClr val="tx1"/>
                </a:solidFill>
                <a:latin typeface="微軟正黑體" panose="020B0604030504040204" pitchFamily="34" charset="-120"/>
                <a:ea typeface="微軟正黑體" panose="020B0604030504040204" pitchFamily="34" charset="-120"/>
              </a:rPr>
              <a:t>編號連接</a:t>
            </a:r>
          </a:p>
        </p:txBody>
      </p:sp>
      <p:cxnSp>
        <p:nvCxnSpPr>
          <p:cNvPr id="149" name="直線單箭頭接點 148">
            <a:extLst>
              <a:ext uri="{FF2B5EF4-FFF2-40B4-BE49-F238E27FC236}">
                <a16:creationId xmlns:a16="http://schemas.microsoft.com/office/drawing/2014/main" id="{5287E300-6A0B-590E-0953-6B16136B03B6}"/>
              </a:ext>
            </a:extLst>
          </p:cNvPr>
          <p:cNvCxnSpPr>
            <a:cxnSpLocks/>
            <a:stCxn id="61" idx="2"/>
            <a:endCxn id="32" idx="0"/>
          </p:cNvCxnSpPr>
          <p:nvPr/>
        </p:nvCxnSpPr>
        <p:spPr>
          <a:xfrm flipH="1">
            <a:off x="9050365" y="3158073"/>
            <a:ext cx="1" cy="372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5918AEF1-7142-7763-58B0-8B6A10EB9068}"/>
              </a:ext>
            </a:extLst>
          </p:cNvPr>
          <p:cNvSpPr/>
          <p:nvPr/>
        </p:nvSpPr>
        <p:spPr>
          <a:xfrm>
            <a:off x="7735368" y="4473315"/>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設定中斷優先權及</a:t>
            </a:r>
            <a:r>
              <a:rPr lang="zh-TW" altLang="en-US" sz="1400">
                <a:solidFill>
                  <a:schemeClr val="tx1"/>
                </a:solidFill>
                <a:latin typeface="微軟正黑體" panose="020B0604030504040204" pitchFamily="34" charset="-120"/>
                <a:ea typeface="微軟正黑體" panose="020B0604030504040204" pitchFamily="34" charset="-120"/>
              </a:rPr>
              <a:t>觸發條件</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sp>
        <p:nvSpPr>
          <p:cNvPr id="103" name="矩形 102">
            <a:extLst>
              <a:ext uri="{FF2B5EF4-FFF2-40B4-BE49-F238E27FC236}">
                <a16:creationId xmlns:a16="http://schemas.microsoft.com/office/drawing/2014/main" id="{A85AF060-100D-1114-C0AD-B306C7D7E8FA}"/>
              </a:ext>
            </a:extLst>
          </p:cNvPr>
          <p:cNvSpPr/>
          <p:nvPr/>
        </p:nvSpPr>
        <p:spPr>
          <a:xfrm>
            <a:off x="7735368" y="5413030"/>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a:solidFill>
                  <a:schemeClr val="tx1"/>
                </a:solidFill>
                <a:latin typeface="微軟正黑體" panose="020B0604030504040204" pitchFamily="34" charset="-120"/>
                <a:ea typeface="微軟正黑體" panose="020B0604030504040204" pitchFamily="34" charset="-120"/>
              </a:rPr>
              <a:t>開啟</a:t>
            </a:r>
            <a:r>
              <a:rPr lang="en-US" altLang="zh-TW" sz="1400" dirty="0">
                <a:solidFill>
                  <a:schemeClr val="tx1"/>
                </a:solidFill>
                <a:latin typeface="微軟正黑體" panose="020B0604030504040204" pitchFamily="34" charset="-120"/>
                <a:ea typeface="微軟正黑體" panose="020B0604030504040204" pitchFamily="34" charset="-120"/>
              </a:rPr>
              <a:t>AXI_GPIO</a:t>
            </a:r>
            <a:r>
              <a:rPr lang="zh-TW" altLang="en-US" sz="1400" dirty="0">
                <a:solidFill>
                  <a:schemeClr val="tx1"/>
                </a:solidFill>
                <a:latin typeface="微軟正黑體" panose="020B0604030504040204" pitchFamily="34" charset="-120"/>
                <a:ea typeface="微軟正黑體" panose="020B0604030504040204" pitchFamily="34" charset="-120"/>
              </a:rPr>
              <a:t>按鍵使能中斷</a:t>
            </a:r>
          </a:p>
        </p:txBody>
      </p:sp>
      <p:sp>
        <p:nvSpPr>
          <p:cNvPr id="104" name="矩形 103">
            <a:extLst>
              <a:ext uri="{FF2B5EF4-FFF2-40B4-BE49-F238E27FC236}">
                <a16:creationId xmlns:a16="http://schemas.microsoft.com/office/drawing/2014/main" id="{B4794946-D62F-C344-9BE4-EEF0F9D755A1}"/>
              </a:ext>
            </a:extLst>
          </p:cNvPr>
          <p:cNvSpPr/>
          <p:nvPr/>
        </p:nvSpPr>
        <p:spPr>
          <a:xfrm>
            <a:off x="7735370" y="1644834"/>
            <a:ext cx="2629989" cy="57041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查詢中斷向量表 </a:t>
            </a:r>
            <a:r>
              <a:rPr lang="en-US" altLang="zh-TW" sz="1400" dirty="0">
                <a:solidFill>
                  <a:schemeClr val="tx1"/>
                </a:solidFill>
                <a:latin typeface="微軟正黑體" panose="020B0604030504040204" pitchFamily="34" charset="-120"/>
                <a:ea typeface="微軟正黑體" panose="020B0604030504040204" pitchFamily="34" charset="-120"/>
              </a:rPr>
              <a:t>(vector)</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cxnSp>
        <p:nvCxnSpPr>
          <p:cNvPr id="110" name="直線單箭頭接點 109">
            <a:extLst>
              <a:ext uri="{FF2B5EF4-FFF2-40B4-BE49-F238E27FC236}">
                <a16:creationId xmlns:a16="http://schemas.microsoft.com/office/drawing/2014/main" id="{A9DD5399-DF23-89D0-ED68-D8A41D1E6926}"/>
              </a:ext>
            </a:extLst>
          </p:cNvPr>
          <p:cNvCxnSpPr>
            <a:cxnSpLocks/>
            <a:stCxn id="104" idx="2"/>
            <a:endCxn id="61" idx="0"/>
          </p:cNvCxnSpPr>
          <p:nvPr/>
        </p:nvCxnSpPr>
        <p:spPr>
          <a:xfrm>
            <a:off x="9050365" y="2215246"/>
            <a:ext cx="1" cy="372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911A74F2-7EB6-9A9E-5CAD-2D11C7F8B11E}"/>
              </a:ext>
            </a:extLst>
          </p:cNvPr>
          <p:cNvCxnSpPr>
            <a:cxnSpLocks/>
            <a:stCxn id="32" idx="2"/>
            <a:endCxn id="102" idx="0"/>
          </p:cNvCxnSpPr>
          <p:nvPr/>
        </p:nvCxnSpPr>
        <p:spPr>
          <a:xfrm flipH="1">
            <a:off x="9050363" y="4100900"/>
            <a:ext cx="2" cy="372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C9C339BD-C689-2776-4512-F8F9FF5112E7}"/>
              </a:ext>
            </a:extLst>
          </p:cNvPr>
          <p:cNvCxnSpPr>
            <a:cxnSpLocks/>
            <a:stCxn id="102" idx="2"/>
            <a:endCxn id="103" idx="0"/>
          </p:cNvCxnSpPr>
          <p:nvPr/>
        </p:nvCxnSpPr>
        <p:spPr>
          <a:xfrm>
            <a:off x="9050363" y="5043727"/>
            <a:ext cx="0" cy="3693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0EF2E43D-E1CB-E777-A863-98C209FD6DF4}"/>
              </a:ext>
            </a:extLst>
          </p:cNvPr>
          <p:cNvSpPr/>
          <p:nvPr/>
        </p:nvSpPr>
        <p:spPr>
          <a:xfrm>
            <a:off x="3930802" y="3608747"/>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a:t>
            </a:r>
            <a:r>
              <a:rPr lang="en-US" altLang="zh-TW" sz="1400" dirty="0" err="1">
                <a:solidFill>
                  <a:schemeClr val="tx1"/>
                </a:solidFill>
                <a:latin typeface="微軟正黑體" panose="020B0604030504040204" pitchFamily="34" charset="-120"/>
                <a:ea typeface="微軟正黑體" panose="020B0604030504040204" pitchFamily="34" charset="-120"/>
              </a:rPr>
              <a:t>key_value</a:t>
            </a:r>
            <a:r>
              <a:rPr lang="zh-TW" altLang="en-US" sz="1400" dirty="0">
                <a:solidFill>
                  <a:schemeClr val="tx1"/>
                </a:solidFill>
                <a:latin typeface="微軟正黑體" panose="020B0604030504040204" pitchFamily="34" charset="-120"/>
                <a:ea typeface="微軟正黑體" panose="020B0604030504040204" pitchFamily="34" charset="-120"/>
              </a:rPr>
              <a:t>是否為</a:t>
            </a:r>
            <a:r>
              <a:rPr lang="en-US" altLang="zh-TW" sz="1400" dirty="0">
                <a:solidFill>
                  <a:schemeClr val="tx1"/>
                </a:solidFill>
                <a:latin typeface="微軟正黑體" panose="020B0604030504040204" pitchFamily="34" charset="-120"/>
                <a:ea typeface="微軟正黑體" panose="020B0604030504040204" pitchFamily="34" charset="-120"/>
              </a:rPr>
              <a:t>1</a:t>
            </a:r>
          </a:p>
        </p:txBody>
      </p:sp>
      <p:sp>
        <p:nvSpPr>
          <p:cNvPr id="137" name="矩形 136">
            <a:extLst>
              <a:ext uri="{FF2B5EF4-FFF2-40B4-BE49-F238E27FC236}">
                <a16:creationId xmlns:a16="http://schemas.microsoft.com/office/drawing/2014/main" id="{19F0240E-BC4B-CFC3-EB56-D52ED7AA79D8}"/>
              </a:ext>
            </a:extLst>
          </p:cNvPr>
          <p:cNvSpPr/>
          <p:nvPr/>
        </p:nvSpPr>
        <p:spPr>
          <a:xfrm>
            <a:off x="838202" y="1219261"/>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a:solidFill>
                  <a:schemeClr val="tx1"/>
                </a:solidFill>
                <a:latin typeface="微軟正黑體" panose="020B0604030504040204" pitchFamily="34" charset="-120"/>
                <a:ea typeface="微軟正黑體" panose="020B0604030504040204" pitchFamily="34" charset="-120"/>
              </a:rPr>
              <a:t>系統初始化</a:t>
            </a:r>
            <a:endParaRPr lang="en-US" altLang="zh-TW" sz="1400" dirty="0">
              <a:solidFill>
                <a:schemeClr val="tx1"/>
              </a:solidFill>
              <a:latin typeface="微軟正黑體" panose="020B0604030504040204" pitchFamily="34" charset="-120"/>
              <a:ea typeface="微軟正黑體" panose="020B0604030504040204" pitchFamily="34" charset="-120"/>
            </a:endParaRPr>
          </a:p>
          <a:p>
            <a:pPr algn="ctr"/>
            <a:r>
              <a:rPr lang="zh-TW" altLang="en-US" sz="1400">
                <a:solidFill>
                  <a:schemeClr val="tx1"/>
                </a:solidFill>
                <a:latin typeface="微軟正黑體" panose="020B0604030504040204" pitchFamily="34" charset="-120"/>
                <a:ea typeface="微軟正黑體" panose="020B0604030504040204" pitchFamily="34" charset="-120"/>
              </a:rPr>
              <a:t>核心設定</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cxnSp>
        <p:nvCxnSpPr>
          <p:cNvPr id="141" name="直線單箭頭接點 140">
            <a:extLst>
              <a:ext uri="{FF2B5EF4-FFF2-40B4-BE49-F238E27FC236}">
                <a16:creationId xmlns:a16="http://schemas.microsoft.com/office/drawing/2014/main" id="{973307B1-6BC0-B6FE-10F5-0249888D80D1}"/>
              </a:ext>
            </a:extLst>
          </p:cNvPr>
          <p:cNvCxnSpPr>
            <a:cxnSpLocks/>
            <a:stCxn id="18" idx="2"/>
            <a:endCxn id="60" idx="0"/>
          </p:cNvCxnSpPr>
          <p:nvPr/>
        </p:nvCxnSpPr>
        <p:spPr>
          <a:xfrm>
            <a:off x="5245796" y="1789673"/>
            <a:ext cx="2" cy="228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AE9250AD-2A08-150D-994A-D143CC91762D}"/>
              </a:ext>
            </a:extLst>
          </p:cNvPr>
          <p:cNvCxnSpPr>
            <a:cxnSpLocks/>
            <a:stCxn id="60" idx="2"/>
            <a:endCxn id="59" idx="0"/>
          </p:cNvCxnSpPr>
          <p:nvPr/>
        </p:nvCxnSpPr>
        <p:spPr>
          <a:xfrm flipH="1">
            <a:off x="5245797" y="2588875"/>
            <a:ext cx="1" cy="246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338C44CF-4E38-8465-6008-68F605A7F647}"/>
              </a:ext>
            </a:extLst>
          </p:cNvPr>
          <p:cNvCxnSpPr>
            <a:cxnSpLocks/>
            <a:stCxn id="59" idx="2"/>
            <a:endCxn id="128" idx="0"/>
          </p:cNvCxnSpPr>
          <p:nvPr/>
        </p:nvCxnSpPr>
        <p:spPr>
          <a:xfrm>
            <a:off x="5245797" y="3405601"/>
            <a:ext cx="0" cy="203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6D869EF1-8B83-A054-0471-9122A056A2A8}"/>
              </a:ext>
            </a:extLst>
          </p:cNvPr>
          <p:cNvCxnSpPr>
            <a:cxnSpLocks/>
            <a:stCxn id="59" idx="1"/>
            <a:endCxn id="106" idx="3"/>
          </p:cNvCxnSpPr>
          <p:nvPr/>
        </p:nvCxnSpPr>
        <p:spPr>
          <a:xfrm flipH="1">
            <a:off x="3468191" y="3120395"/>
            <a:ext cx="462611" cy="98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矩形 156">
            <a:extLst>
              <a:ext uri="{FF2B5EF4-FFF2-40B4-BE49-F238E27FC236}">
                <a16:creationId xmlns:a16="http://schemas.microsoft.com/office/drawing/2014/main" id="{AFEC1AAF-60B7-D5DF-8F09-038A565F5919}"/>
              </a:ext>
            </a:extLst>
          </p:cNvPr>
          <p:cNvSpPr/>
          <p:nvPr/>
        </p:nvSpPr>
        <p:spPr>
          <a:xfrm>
            <a:off x="3943502" y="4411025"/>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判斷上數或下數 </a:t>
            </a:r>
            <a:r>
              <a:rPr lang="en-US" altLang="zh-TW" sz="1400" dirty="0">
                <a:solidFill>
                  <a:schemeClr val="tx1"/>
                </a:solidFill>
                <a:latin typeface="微軟正黑體" panose="020B0604030504040204" pitchFamily="34" charset="-120"/>
                <a:ea typeface="微軟正黑體" panose="020B0604030504040204" pitchFamily="34" charset="-120"/>
              </a:rPr>
              <a:t>(Switch)</a:t>
            </a:r>
          </a:p>
        </p:txBody>
      </p:sp>
      <p:sp>
        <p:nvSpPr>
          <p:cNvPr id="158" name="矩形 157">
            <a:extLst>
              <a:ext uri="{FF2B5EF4-FFF2-40B4-BE49-F238E27FC236}">
                <a16:creationId xmlns:a16="http://schemas.microsoft.com/office/drawing/2014/main" id="{AD5A9D63-A8C3-7CB6-D020-5BB906669405}"/>
              </a:ext>
            </a:extLst>
          </p:cNvPr>
          <p:cNvSpPr/>
          <p:nvPr/>
        </p:nvSpPr>
        <p:spPr>
          <a:xfrm>
            <a:off x="3943502" y="5198594"/>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latin typeface="微軟正黑體" panose="020B0604030504040204" pitchFamily="34" charset="-120"/>
                <a:ea typeface="微軟正黑體" panose="020B0604030504040204" pitchFamily="34" charset="-120"/>
              </a:rPr>
              <a:t>water</a:t>
            </a:r>
            <a:r>
              <a:rPr lang="zh-TW" altLang="en-US" sz="1400" dirty="0">
                <a:solidFill>
                  <a:schemeClr val="tx1"/>
                </a:solidFill>
                <a:latin typeface="微軟正黑體" panose="020B0604030504040204" pitchFamily="34" charset="-120"/>
                <a:ea typeface="微軟正黑體" panose="020B0604030504040204" pitchFamily="34" charset="-120"/>
              </a:rPr>
              <a:t>計數</a:t>
            </a:r>
            <a:endParaRPr lang="en-US" altLang="zh-TW" sz="1400" dirty="0">
              <a:solidFill>
                <a:schemeClr val="tx1"/>
              </a:solidFill>
              <a:latin typeface="微軟正黑體" panose="020B0604030504040204" pitchFamily="34" charset="-120"/>
              <a:ea typeface="微軟正黑體" panose="020B0604030504040204" pitchFamily="34" charset="-120"/>
            </a:endParaRPr>
          </a:p>
        </p:txBody>
      </p:sp>
      <p:cxnSp>
        <p:nvCxnSpPr>
          <p:cNvPr id="162" name="直線單箭頭接點 161">
            <a:extLst>
              <a:ext uri="{FF2B5EF4-FFF2-40B4-BE49-F238E27FC236}">
                <a16:creationId xmlns:a16="http://schemas.microsoft.com/office/drawing/2014/main" id="{089364E2-618F-ED97-58CC-E012C169B6DC}"/>
              </a:ext>
            </a:extLst>
          </p:cNvPr>
          <p:cNvCxnSpPr>
            <a:cxnSpLocks/>
            <a:stCxn id="128" idx="2"/>
            <a:endCxn id="157" idx="0"/>
          </p:cNvCxnSpPr>
          <p:nvPr/>
        </p:nvCxnSpPr>
        <p:spPr>
          <a:xfrm>
            <a:off x="5245797" y="4179159"/>
            <a:ext cx="12700" cy="2318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C8EE9993-AFF0-4CC3-0A68-931C2DDB338B}"/>
              </a:ext>
            </a:extLst>
          </p:cNvPr>
          <p:cNvCxnSpPr>
            <a:cxnSpLocks/>
            <a:stCxn id="60" idx="3"/>
          </p:cNvCxnSpPr>
          <p:nvPr/>
        </p:nvCxnSpPr>
        <p:spPr>
          <a:xfrm flipV="1">
            <a:off x="6560792" y="2297771"/>
            <a:ext cx="1033375" cy="5898"/>
          </a:xfrm>
          <a:prstGeom prst="line">
            <a:avLst/>
          </a:prstGeom>
          <a:solidFill>
            <a:schemeClr val="accent4">
              <a:lumMod val="20000"/>
              <a:lumOff val="8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95" name="矩形 194">
            <a:extLst>
              <a:ext uri="{FF2B5EF4-FFF2-40B4-BE49-F238E27FC236}">
                <a16:creationId xmlns:a16="http://schemas.microsoft.com/office/drawing/2014/main" id="{2A9E0AFB-9CA0-FC26-53E7-886C87AB687D}"/>
              </a:ext>
            </a:extLst>
          </p:cNvPr>
          <p:cNvSpPr/>
          <p:nvPr/>
        </p:nvSpPr>
        <p:spPr>
          <a:xfrm>
            <a:off x="3930801" y="5983442"/>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利用</a:t>
            </a:r>
            <a:r>
              <a:rPr lang="en-US" altLang="zh-TW" sz="1400" dirty="0">
                <a:solidFill>
                  <a:schemeClr val="tx1"/>
                </a:solidFill>
                <a:latin typeface="微軟正黑體" panose="020B0604030504040204" pitchFamily="34" charset="-120"/>
                <a:ea typeface="微軟正黑體" panose="020B0604030504040204" pitchFamily="34" charset="-120"/>
              </a:rPr>
              <a:t>AXI</a:t>
            </a:r>
            <a:r>
              <a:rPr lang="zh-TW" altLang="en-US" sz="1400" dirty="0">
                <a:solidFill>
                  <a:schemeClr val="tx1"/>
                </a:solidFill>
                <a:latin typeface="微軟正黑體" panose="020B0604030504040204" pitchFamily="34" charset="-120"/>
                <a:ea typeface="微軟正黑體" panose="020B0604030504040204" pitchFamily="34" charset="-120"/>
              </a:rPr>
              <a:t>傳送</a:t>
            </a:r>
            <a:r>
              <a:rPr lang="en-US" altLang="zh-TW" sz="1400" dirty="0">
                <a:solidFill>
                  <a:schemeClr val="tx1"/>
                </a:solidFill>
                <a:latin typeface="微軟正黑體" panose="020B0604030504040204" pitchFamily="34" charset="-120"/>
                <a:ea typeface="微軟正黑體" panose="020B0604030504040204" pitchFamily="34" charset="-120"/>
              </a:rPr>
              <a:t>water</a:t>
            </a:r>
            <a:r>
              <a:rPr lang="zh-TW" altLang="en-US" sz="1400" dirty="0">
                <a:solidFill>
                  <a:schemeClr val="tx1"/>
                </a:solidFill>
                <a:latin typeface="微軟正黑體" panose="020B0604030504040204" pitchFamily="34" charset="-120"/>
                <a:ea typeface="微軟正黑體" panose="020B0604030504040204" pitchFamily="34" charset="-120"/>
              </a:rPr>
              <a:t>數值到</a:t>
            </a:r>
            <a:r>
              <a:rPr lang="en-US" altLang="zh-TW" sz="1400" dirty="0">
                <a:solidFill>
                  <a:schemeClr val="tx1"/>
                </a:solidFill>
                <a:latin typeface="微軟正黑體" panose="020B0604030504040204" pitchFamily="34" charset="-120"/>
                <a:ea typeface="微軟正黑體" panose="020B0604030504040204" pitchFamily="34" charset="-120"/>
              </a:rPr>
              <a:t>IP</a:t>
            </a:r>
          </a:p>
        </p:txBody>
      </p:sp>
      <p:cxnSp>
        <p:nvCxnSpPr>
          <p:cNvPr id="196" name="接點: 肘形 195">
            <a:extLst>
              <a:ext uri="{FF2B5EF4-FFF2-40B4-BE49-F238E27FC236}">
                <a16:creationId xmlns:a16="http://schemas.microsoft.com/office/drawing/2014/main" id="{08DE4E9E-ACF6-EA9B-EB3F-21028E804F77}"/>
              </a:ext>
            </a:extLst>
          </p:cNvPr>
          <p:cNvCxnSpPr>
            <a:cxnSpLocks/>
            <a:stCxn id="195" idx="2"/>
            <a:endCxn id="59" idx="3"/>
          </p:cNvCxnSpPr>
          <p:nvPr/>
        </p:nvCxnSpPr>
        <p:spPr>
          <a:xfrm rot="5400000" flipH="1" flipV="1">
            <a:off x="4186563" y="4179627"/>
            <a:ext cx="3433459" cy="1314995"/>
          </a:xfrm>
          <a:prstGeom prst="bentConnector4">
            <a:avLst>
              <a:gd name="adj1" fmla="val -5571"/>
              <a:gd name="adj2" fmla="val 1557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a:extLst>
              <a:ext uri="{FF2B5EF4-FFF2-40B4-BE49-F238E27FC236}">
                <a16:creationId xmlns:a16="http://schemas.microsoft.com/office/drawing/2014/main" id="{D8A47879-699A-9355-9B53-870DD419F336}"/>
              </a:ext>
            </a:extLst>
          </p:cNvPr>
          <p:cNvCxnSpPr>
            <a:cxnSpLocks/>
            <a:stCxn id="157" idx="2"/>
            <a:endCxn id="158" idx="0"/>
          </p:cNvCxnSpPr>
          <p:nvPr/>
        </p:nvCxnSpPr>
        <p:spPr>
          <a:xfrm>
            <a:off x="5258497" y="4981437"/>
            <a:ext cx="0" cy="217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a:extLst>
              <a:ext uri="{FF2B5EF4-FFF2-40B4-BE49-F238E27FC236}">
                <a16:creationId xmlns:a16="http://schemas.microsoft.com/office/drawing/2014/main" id="{0A698601-0B02-208D-682E-8DF8B0ABD0FA}"/>
              </a:ext>
            </a:extLst>
          </p:cNvPr>
          <p:cNvCxnSpPr>
            <a:cxnSpLocks/>
            <a:stCxn id="158" idx="2"/>
            <a:endCxn id="195" idx="0"/>
          </p:cNvCxnSpPr>
          <p:nvPr/>
        </p:nvCxnSpPr>
        <p:spPr>
          <a:xfrm flipH="1">
            <a:off x="5245796" y="5769006"/>
            <a:ext cx="12701" cy="2144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文字方塊 214">
            <a:extLst>
              <a:ext uri="{FF2B5EF4-FFF2-40B4-BE49-F238E27FC236}">
                <a16:creationId xmlns:a16="http://schemas.microsoft.com/office/drawing/2014/main" id="{17197429-97F5-8749-2587-6906DAB267CF}"/>
              </a:ext>
            </a:extLst>
          </p:cNvPr>
          <p:cNvSpPr txBox="1"/>
          <p:nvPr/>
        </p:nvSpPr>
        <p:spPr>
          <a:xfrm>
            <a:off x="6526889" y="3851671"/>
            <a:ext cx="508000" cy="369332"/>
          </a:xfrm>
          <a:prstGeom prst="rect">
            <a:avLst/>
          </a:prstGeom>
          <a:noFill/>
        </p:spPr>
        <p:txBody>
          <a:bodyPr wrap="square" rtlCol="0">
            <a:spAutoFit/>
          </a:bodyPr>
          <a:lstStyle/>
          <a:p>
            <a:r>
              <a:rPr lang="en-US" altLang="zh-TW" dirty="0"/>
              <a:t>No</a:t>
            </a:r>
            <a:endParaRPr lang="zh-TW" altLang="en-US" dirty="0"/>
          </a:p>
        </p:txBody>
      </p:sp>
      <p:sp>
        <p:nvSpPr>
          <p:cNvPr id="216" name="文字方塊 215">
            <a:extLst>
              <a:ext uri="{FF2B5EF4-FFF2-40B4-BE49-F238E27FC236}">
                <a16:creationId xmlns:a16="http://schemas.microsoft.com/office/drawing/2014/main" id="{CE627ED9-450F-2FF5-145C-86219D728040}"/>
              </a:ext>
            </a:extLst>
          </p:cNvPr>
          <p:cNvSpPr txBox="1"/>
          <p:nvPr/>
        </p:nvSpPr>
        <p:spPr>
          <a:xfrm>
            <a:off x="5241546" y="4092196"/>
            <a:ext cx="508000" cy="369332"/>
          </a:xfrm>
          <a:prstGeom prst="rect">
            <a:avLst/>
          </a:prstGeom>
          <a:noFill/>
        </p:spPr>
        <p:txBody>
          <a:bodyPr wrap="square" rtlCol="0">
            <a:spAutoFit/>
          </a:bodyPr>
          <a:lstStyle/>
          <a:p>
            <a:r>
              <a:rPr lang="en-US" altLang="zh-TW" dirty="0"/>
              <a:t>Yes</a:t>
            </a:r>
            <a:endParaRPr lang="zh-TW" altLang="en-US" dirty="0"/>
          </a:p>
        </p:txBody>
      </p:sp>
    </p:spTree>
    <p:extLst>
      <p:ext uri="{BB962C8B-B14F-4D97-AF65-F5344CB8AC3E}">
        <p14:creationId xmlns:p14="http://schemas.microsoft.com/office/powerpoint/2010/main" val="84222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電子用品, 電路 的圖片&#10;&#10;自動產生的描述">
            <a:extLst>
              <a:ext uri="{FF2B5EF4-FFF2-40B4-BE49-F238E27FC236}">
                <a16:creationId xmlns:a16="http://schemas.microsoft.com/office/drawing/2014/main" id="{C20F86BB-5949-3E0C-BFFB-40859C9771B4}"/>
              </a:ext>
            </a:extLst>
          </p:cNvPr>
          <p:cNvPicPr>
            <a:picLocks noChangeAspect="1"/>
          </p:cNvPicPr>
          <p:nvPr/>
        </p:nvPicPr>
        <p:blipFill rotWithShape="1">
          <a:blip r:embed="rId3">
            <a:extLst>
              <a:ext uri="{28A0092B-C50C-407E-A947-70E740481C1C}">
                <a14:useLocalDpi xmlns:a14="http://schemas.microsoft.com/office/drawing/2010/main" val="0"/>
              </a:ext>
            </a:extLst>
          </a:blip>
          <a:srcRect t="1346" r="10997"/>
          <a:stretch/>
        </p:blipFill>
        <p:spPr>
          <a:xfrm rot="10800000">
            <a:off x="25144" y="1273170"/>
            <a:ext cx="6717734" cy="5584829"/>
          </a:xfrm>
          <a:prstGeom prst="rect">
            <a:avLst/>
          </a:prstGeom>
          <a:ln w="76200">
            <a:solidFill>
              <a:schemeClr val="tx1"/>
            </a:solidFill>
          </a:ln>
        </p:spPr>
      </p:pic>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實驗流程 </a:t>
            </a:r>
            <a:r>
              <a:rPr lang="en-US" altLang="zh-TW" dirty="0"/>
              <a:t>– </a:t>
            </a:r>
            <a:r>
              <a:rPr lang="zh-TW" altLang="en-US" dirty="0"/>
              <a:t>環境說明</a:t>
            </a:r>
          </a:p>
        </p:txBody>
      </p:sp>
      <p:pic>
        <p:nvPicPr>
          <p:cNvPr id="9" name="圖片 8" descr="一張含有 文字, 電子用品, 電路 的圖片&#10;&#10;自動產生的描述">
            <a:extLst>
              <a:ext uri="{FF2B5EF4-FFF2-40B4-BE49-F238E27FC236}">
                <a16:creationId xmlns:a16="http://schemas.microsoft.com/office/drawing/2014/main" id="{E54D45A6-B50F-B954-5E50-971588F9E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756865" y="2422865"/>
            <a:ext cx="3393818" cy="5476452"/>
          </a:xfrm>
          <a:prstGeom prst="rect">
            <a:avLst/>
          </a:prstGeom>
          <a:ln w="76200">
            <a:solidFill>
              <a:schemeClr val="tx1"/>
            </a:solidFill>
          </a:ln>
        </p:spPr>
      </p:pic>
      <p:pic>
        <p:nvPicPr>
          <p:cNvPr id="5" name="圖片 4" descr="一張含有 文字, 電子用品, 室內, 顯示 的圖片&#10;&#10;自動產生的描述">
            <a:extLst>
              <a:ext uri="{FF2B5EF4-FFF2-40B4-BE49-F238E27FC236}">
                <a16:creationId xmlns:a16="http://schemas.microsoft.com/office/drawing/2014/main" id="{7BB9BF5D-0427-40DF-5912-63A4F92095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0015" y="1264488"/>
            <a:ext cx="2677415" cy="2677415"/>
          </a:xfrm>
          <a:prstGeom prst="rect">
            <a:avLst/>
          </a:prstGeom>
          <a:ln w="76200">
            <a:solidFill>
              <a:schemeClr val="tx1"/>
            </a:solidFill>
          </a:ln>
        </p:spPr>
      </p:pic>
      <p:pic>
        <p:nvPicPr>
          <p:cNvPr id="7" name="圖片 6" descr="一張含有 電子用品 的圖片&#10;&#10;自動產生的描述">
            <a:extLst>
              <a:ext uri="{FF2B5EF4-FFF2-40B4-BE49-F238E27FC236}">
                <a16:creationId xmlns:a16="http://schemas.microsoft.com/office/drawing/2014/main" id="{C4C60BF2-CF15-B08E-8192-FAF9B29D50B1}"/>
              </a:ext>
            </a:extLst>
          </p:cNvPr>
          <p:cNvPicPr>
            <a:picLocks noChangeAspect="1"/>
          </p:cNvPicPr>
          <p:nvPr/>
        </p:nvPicPr>
        <p:blipFill rotWithShape="1">
          <a:blip r:embed="rId6">
            <a:extLst>
              <a:ext uri="{28A0092B-C50C-407E-A947-70E740481C1C}">
                <a14:useLocalDpi xmlns:a14="http://schemas.microsoft.com/office/drawing/2010/main" val="0"/>
              </a:ext>
            </a:extLst>
          </a:blip>
          <a:srcRect b="18974"/>
          <a:stretch/>
        </p:blipFill>
        <p:spPr>
          <a:xfrm>
            <a:off x="9489442" y="1264487"/>
            <a:ext cx="2677414" cy="2677415"/>
          </a:xfrm>
          <a:prstGeom prst="rect">
            <a:avLst/>
          </a:prstGeom>
          <a:ln w="76200">
            <a:solidFill>
              <a:schemeClr val="tx1"/>
            </a:solidFill>
          </a:ln>
        </p:spPr>
      </p:pic>
      <p:sp>
        <p:nvSpPr>
          <p:cNvPr id="11" name="矩形 10">
            <a:extLst>
              <a:ext uri="{FF2B5EF4-FFF2-40B4-BE49-F238E27FC236}">
                <a16:creationId xmlns:a16="http://schemas.microsoft.com/office/drawing/2014/main" id="{C89F386C-90CB-0D40-1DC5-01BFC04708DA}"/>
              </a:ext>
            </a:extLst>
          </p:cNvPr>
          <p:cNvSpPr/>
          <p:nvPr/>
        </p:nvSpPr>
        <p:spPr>
          <a:xfrm>
            <a:off x="7680960" y="5445760"/>
            <a:ext cx="386080" cy="548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3469E2BA-9780-45AB-0543-E92A8318956E}"/>
              </a:ext>
            </a:extLst>
          </p:cNvPr>
          <p:cNvSpPr/>
          <p:nvPr/>
        </p:nvSpPr>
        <p:spPr>
          <a:xfrm>
            <a:off x="8143240" y="5445760"/>
            <a:ext cx="386080" cy="548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E08809BF-589E-F3A3-0F91-C20CA0FBA6B3}"/>
              </a:ext>
            </a:extLst>
          </p:cNvPr>
          <p:cNvSpPr/>
          <p:nvPr/>
        </p:nvSpPr>
        <p:spPr>
          <a:xfrm>
            <a:off x="11450320" y="5248656"/>
            <a:ext cx="386080" cy="1971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AA8C2AEF-143A-5B2D-2ADA-1986075A9F71}"/>
              </a:ext>
            </a:extLst>
          </p:cNvPr>
          <p:cNvSpPr/>
          <p:nvPr/>
        </p:nvSpPr>
        <p:spPr>
          <a:xfrm>
            <a:off x="9819640" y="4531360"/>
            <a:ext cx="487680" cy="360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1E39200-346E-DEB8-3547-E69FC017E510}"/>
              </a:ext>
            </a:extLst>
          </p:cNvPr>
          <p:cNvSpPr/>
          <p:nvPr/>
        </p:nvSpPr>
        <p:spPr>
          <a:xfrm>
            <a:off x="11472672" y="5720080"/>
            <a:ext cx="432816" cy="3515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737506E1-007B-1B18-AD9A-BAEA33FA89AA}"/>
              </a:ext>
            </a:extLst>
          </p:cNvPr>
          <p:cNvSpPr txBox="1"/>
          <p:nvPr/>
        </p:nvSpPr>
        <p:spPr>
          <a:xfrm>
            <a:off x="6800415" y="1250634"/>
            <a:ext cx="877163" cy="369332"/>
          </a:xfrm>
          <a:prstGeom prst="rect">
            <a:avLst/>
          </a:prstGeom>
          <a:noFill/>
        </p:spPr>
        <p:txBody>
          <a:bodyPr wrap="none" rtlCol="0">
            <a:spAutoFit/>
          </a:bodyPr>
          <a:lstStyle/>
          <a:p>
            <a:r>
              <a:rPr lang="zh-TW" altLang="en-US" dirty="0">
                <a:solidFill>
                  <a:srgbClr val="FF0000"/>
                </a:solidFill>
                <a:highlight>
                  <a:srgbClr val="FFFF00"/>
                </a:highlight>
                <a:latin typeface="標楷體" panose="03000509000000000000" pitchFamily="65" charset="-120"/>
                <a:ea typeface="標楷體" panose="03000509000000000000" pitchFamily="65" charset="-120"/>
              </a:rPr>
              <a:t>顯示器</a:t>
            </a:r>
          </a:p>
        </p:txBody>
      </p:sp>
      <p:sp>
        <p:nvSpPr>
          <p:cNvPr id="19" name="文字方塊 18">
            <a:extLst>
              <a:ext uri="{FF2B5EF4-FFF2-40B4-BE49-F238E27FC236}">
                <a16:creationId xmlns:a16="http://schemas.microsoft.com/office/drawing/2014/main" id="{F35F84C4-39A3-46C8-8E75-FA9116F2A6DE}"/>
              </a:ext>
            </a:extLst>
          </p:cNvPr>
          <p:cNvSpPr txBox="1"/>
          <p:nvPr/>
        </p:nvSpPr>
        <p:spPr>
          <a:xfrm>
            <a:off x="9498970" y="1250634"/>
            <a:ext cx="1223412" cy="369332"/>
          </a:xfrm>
          <a:prstGeom prst="rect">
            <a:avLst/>
          </a:prstGeom>
          <a:noFill/>
        </p:spPr>
        <p:txBody>
          <a:bodyPr wrap="none" rtlCol="0">
            <a:spAutoFit/>
          </a:bodyPr>
          <a:lstStyle/>
          <a:p>
            <a:r>
              <a:rPr lang="en-US" altLang="zh-TW" dirty="0">
                <a:solidFill>
                  <a:srgbClr val="FF0000"/>
                </a:solidFill>
                <a:highlight>
                  <a:srgbClr val="FFFF00"/>
                </a:highlight>
                <a:latin typeface="標楷體" panose="03000509000000000000" pitchFamily="65" charset="-120"/>
                <a:ea typeface="標楷體" panose="03000509000000000000" pitchFamily="65" charset="-120"/>
              </a:rPr>
              <a:t>VGA</a:t>
            </a:r>
            <a:r>
              <a:rPr lang="zh-TW" altLang="en-US" dirty="0">
                <a:solidFill>
                  <a:srgbClr val="FF0000"/>
                </a:solidFill>
                <a:highlight>
                  <a:srgbClr val="FFFF00"/>
                </a:highlight>
                <a:latin typeface="標楷體" panose="03000509000000000000" pitchFamily="65" charset="-120"/>
                <a:ea typeface="標楷體" panose="03000509000000000000" pitchFamily="65" charset="-120"/>
              </a:rPr>
              <a:t>控制器</a:t>
            </a:r>
          </a:p>
        </p:txBody>
      </p:sp>
      <p:sp>
        <p:nvSpPr>
          <p:cNvPr id="20" name="文字方塊 19">
            <a:extLst>
              <a:ext uri="{FF2B5EF4-FFF2-40B4-BE49-F238E27FC236}">
                <a16:creationId xmlns:a16="http://schemas.microsoft.com/office/drawing/2014/main" id="{0CD51618-056B-6CB6-C8EB-68CF7CA146A1}"/>
              </a:ext>
            </a:extLst>
          </p:cNvPr>
          <p:cNvSpPr txBox="1"/>
          <p:nvPr/>
        </p:nvSpPr>
        <p:spPr>
          <a:xfrm>
            <a:off x="6715548" y="3999023"/>
            <a:ext cx="1107996" cy="369332"/>
          </a:xfrm>
          <a:prstGeom prst="rect">
            <a:avLst/>
          </a:prstGeom>
          <a:noFill/>
        </p:spPr>
        <p:txBody>
          <a:bodyPr wrap="none" rtlCol="0">
            <a:spAutoFit/>
          </a:bodyPr>
          <a:lstStyle/>
          <a:p>
            <a:r>
              <a:rPr lang="zh-TW" altLang="en-US" dirty="0">
                <a:solidFill>
                  <a:srgbClr val="FF0000"/>
                </a:solidFill>
                <a:highlight>
                  <a:srgbClr val="FFFF00"/>
                </a:highlight>
                <a:latin typeface="標楷體" panose="03000509000000000000" pitchFamily="65" charset="-120"/>
                <a:ea typeface="標楷體" panose="03000509000000000000" pitchFamily="65" charset="-120"/>
              </a:rPr>
              <a:t>測試</a:t>
            </a:r>
            <a:r>
              <a:rPr lang="en-US" altLang="zh-TW" dirty="0">
                <a:solidFill>
                  <a:srgbClr val="FF0000"/>
                </a:solidFill>
                <a:highlight>
                  <a:srgbClr val="FFFF00"/>
                </a:highlight>
                <a:latin typeface="標楷體" panose="03000509000000000000" pitchFamily="65" charset="-120"/>
                <a:ea typeface="標楷體" panose="03000509000000000000" pitchFamily="65" charset="-120"/>
              </a:rPr>
              <a:t>GPIO</a:t>
            </a:r>
            <a:endParaRPr lang="zh-TW" altLang="en-US" dirty="0">
              <a:solidFill>
                <a:srgbClr val="FF0000"/>
              </a:solidFill>
              <a:highlight>
                <a:srgbClr val="FFFF00"/>
              </a:highlight>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BC6DE0A8-261C-5C6A-985F-BECD0B05FCF0}"/>
              </a:ext>
            </a:extLst>
          </p:cNvPr>
          <p:cNvSpPr txBox="1"/>
          <p:nvPr/>
        </p:nvSpPr>
        <p:spPr>
          <a:xfrm>
            <a:off x="25143" y="1273169"/>
            <a:ext cx="1107996" cy="369332"/>
          </a:xfrm>
          <a:prstGeom prst="rect">
            <a:avLst/>
          </a:prstGeom>
          <a:noFill/>
        </p:spPr>
        <p:txBody>
          <a:bodyPr wrap="none" rtlCol="0">
            <a:spAutoFit/>
          </a:bodyPr>
          <a:lstStyle/>
          <a:p>
            <a:r>
              <a:rPr lang="zh-TW" altLang="en-US" dirty="0">
                <a:solidFill>
                  <a:srgbClr val="FF0000"/>
                </a:solidFill>
                <a:highlight>
                  <a:srgbClr val="FFFF00"/>
                </a:highlight>
                <a:latin typeface="標楷體" panose="03000509000000000000" pitchFamily="65" charset="-120"/>
                <a:ea typeface="標楷體" panose="03000509000000000000" pitchFamily="65" charset="-120"/>
              </a:rPr>
              <a:t>測試環境</a:t>
            </a:r>
          </a:p>
        </p:txBody>
      </p:sp>
      <p:sp>
        <p:nvSpPr>
          <p:cNvPr id="22" name="文字方塊 21">
            <a:extLst>
              <a:ext uri="{FF2B5EF4-FFF2-40B4-BE49-F238E27FC236}">
                <a16:creationId xmlns:a16="http://schemas.microsoft.com/office/drawing/2014/main" id="{9638CBC3-BFB6-CFB5-EE46-AF393EC7E9C0}"/>
              </a:ext>
            </a:extLst>
          </p:cNvPr>
          <p:cNvSpPr txBox="1"/>
          <p:nvPr/>
        </p:nvSpPr>
        <p:spPr>
          <a:xfrm>
            <a:off x="7666335" y="4399226"/>
            <a:ext cx="461665" cy="1015663"/>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重置開關</a:t>
            </a:r>
          </a:p>
        </p:txBody>
      </p:sp>
      <p:sp>
        <p:nvSpPr>
          <p:cNvPr id="23" name="文字方塊 22">
            <a:extLst>
              <a:ext uri="{FF2B5EF4-FFF2-40B4-BE49-F238E27FC236}">
                <a16:creationId xmlns:a16="http://schemas.microsoft.com/office/drawing/2014/main" id="{AD390682-B03E-752B-E089-A3D185F3DAFB}"/>
              </a:ext>
            </a:extLst>
          </p:cNvPr>
          <p:cNvSpPr txBox="1"/>
          <p:nvPr/>
        </p:nvSpPr>
        <p:spPr>
          <a:xfrm>
            <a:off x="8092848" y="4148020"/>
            <a:ext cx="461665" cy="1246495"/>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上下數開關</a:t>
            </a:r>
          </a:p>
        </p:txBody>
      </p:sp>
      <p:sp>
        <p:nvSpPr>
          <p:cNvPr id="24" name="文字方塊 23">
            <a:extLst>
              <a:ext uri="{FF2B5EF4-FFF2-40B4-BE49-F238E27FC236}">
                <a16:creationId xmlns:a16="http://schemas.microsoft.com/office/drawing/2014/main" id="{2CFFA933-745A-0680-77AF-BC5D6A640384}"/>
              </a:ext>
            </a:extLst>
          </p:cNvPr>
          <p:cNvSpPr txBox="1"/>
          <p:nvPr/>
        </p:nvSpPr>
        <p:spPr>
          <a:xfrm>
            <a:off x="9437406" y="4183635"/>
            <a:ext cx="461665" cy="1015663"/>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中斷開關</a:t>
            </a:r>
          </a:p>
        </p:txBody>
      </p:sp>
      <p:sp>
        <p:nvSpPr>
          <p:cNvPr id="25" name="文字方塊 24">
            <a:extLst>
              <a:ext uri="{FF2B5EF4-FFF2-40B4-BE49-F238E27FC236}">
                <a16:creationId xmlns:a16="http://schemas.microsoft.com/office/drawing/2014/main" id="{C3C0CCF5-F793-D5C9-61CE-20B5A7AA6247}"/>
              </a:ext>
            </a:extLst>
          </p:cNvPr>
          <p:cNvSpPr txBox="1"/>
          <p:nvPr/>
        </p:nvSpPr>
        <p:spPr>
          <a:xfrm>
            <a:off x="11043920" y="4148020"/>
            <a:ext cx="461665" cy="1361911"/>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中斷</a:t>
            </a:r>
            <a:r>
              <a:rPr lang="en-US" altLang="zh-TW" dirty="0">
                <a:highlight>
                  <a:srgbClr val="00FF00"/>
                </a:highlight>
                <a:latin typeface="標楷體" panose="03000509000000000000" pitchFamily="65" charset="-120"/>
                <a:ea typeface="標楷體" panose="03000509000000000000" pitchFamily="65" charset="-120"/>
              </a:rPr>
              <a:t>LED</a:t>
            </a:r>
            <a:r>
              <a:rPr lang="zh-TW" altLang="en-US" dirty="0">
                <a:highlight>
                  <a:srgbClr val="00FF00"/>
                </a:highlight>
                <a:latin typeface="標楷體" panose="03000509000000000000" pitchFamily="65" charset="-120"/>
                <a:ea typeface="標楷體" panose="03000509000000000000" pitchFamily="65" charset="-120"/>
              </a:rPr>
              <a:t>顯示</a:t>
            </a:r>
          </a:p>
        </p:txBody>
      </p:sp>
      <p:sp>
        <p:nvSpPr>
          <p:cNvPr id="26" name="文字方塊 25">
            <a:extLst>
              <a:ext uri="{FF2B5EF4-FFF2-40B4-BE49-F238E27FC236}">
                <a16:creationId xmlns:a16="http://schemas.microsoft.com/office/drawing/2014/main" id="{853D3B7F-0006-0F9D-94F2-D61FC04F969A}"/>
              </a:ext>
            </a:extLst>
          </p:cNvPr>
          <p:cNvSpPr txBox="1"/>
          <p:nvPr/>
        </p:nvSpPr>
        <p:spPr>
          <a:xfrm>
            <a:off x="11043920" y="5496089"/>
            <a:ext cx="461665" cy="1246495"/>
          </a:xfrm>
          <a:prstGeom prst="rect">
            <a:avLst/>
          </a:prstGeom>
          <a:noFill/>
        </p:spPr>
        <p:txBody>
          <a:bodyPr vert="eaVert" wrap="none" rtlCol="0">
            <a:spAutoFit/>
          </a:bodyPr>
          <a:lstStyle/>
          <a:p>
            <a:r>
              <a:rPr lang="zh-TW" altLang="en-US" dirty="0">
                <a:highlight>
                  <a:srgbClr val="00FF00"/>
                </a:highlight>
                <a:latin typeface="標楷體" panose="03000509000000000000" pitchFamily="65" charset="-120"/>
                <a:ea typeface="標楷體" panose="03000509000000000000" pitchFamily="65" charset="-120"/>
              </a:rPr>
              <a:t>水位值顯示</a:t>
            </a:r>
          </a:p>
        </p:txBody>
      </p:sp>
    </p:spTree>
    <p:extLst>
      <p:ext uri="{BB962C8B-B14F-4D97-AF65-F5344CB8AC3E}">
        <p14:creationId xmlns:p14="http://schemas.microsoft.com/office/powerpoint/2010/main" val="325261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181F699-3497-3002-7965-5FC63F072D35}"/>
              </a:ext>
            </a:extLst>
          </p:cNvPr>
          <p:cNvSpPr>
            <a:spLocks noGrp="1"/>
          </p:cNvSpPr>
          <p:nvPr>
            <p:ph type="title"/>
          </p:nvPr>
        </p:nvSpPr>
        <p:spPr/>
        <p:txBody>
          <a:bodyPr>
            <a:normAutofit/>
          </a:bodyPr>
          <a:lstStyle/>
          <a:p>
            <a:r>
              <a:rPr lang="zh-TW" altLang="en-US" dirty="0"/>
              <a:t>實驗 </a:t>
            </a:r>
            <a:r>
              <a:rPr lang="en-US" altLang="zh-TW" dirty="0"/>
              <a:t>– </a:t>
            </a:r>
            <a:r>
              <a:rPr lang="zh-TW" altLang="en-US" dirty="0"/>
              <a:t>測試圖片</a:t>
            </a:r>
          </a:p>
        </p:txBody>
      </p:sp>
      <p:pic>
        <p:nvPicPr>
          <p:cNvPr id="5" name="圖片 4">
            <a:extLst>
              <a:ext uri="{FF2B5EF4-FFF2-40B4-BE49-F238E27FC236}">
                <a16:creationId xmlns:a16="http://schemas.microsoft.com/office/drawing/2014/main" id="{1C5739F3-07A4-BBD0-E865-6E6AAF133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5361" y="2039736"/>
            <a:ext cx="3802259" cy="3802259"/>
          </a:xfrm>
          <a:prstGeom prst="rect">
            <a:avLst/>
          </a:prstGeom>
        </p:spPr>
      </p:pic>
      <p:pic>
        <p:nvPicPr>
          <p:cNvPr id="7" name="圖片 6" descr="一張含有 室外, 側畫像, 白天, 石頭 的圖片&#10;&#10;自動產生的描述">
            <a:extLst>
              <a:ext uri="{FF2B5EF4-FFF2-40B4-BE49-F238E27FC236}">
                <a16:creationId xmlns:a16="http://schemas.microsoft.com/office/drawing/2014/main" id="{B4A15F0A-6E98-2709-7A9F-BBF31352D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102" y="2039738"/>
            <a:ext cx="3802260" cy="3802260"/>
          </a:xfrm>
          <a:prstGeom prst="rect">
            <a:avLst/>
          </a:prstGeom>
        </p:spPr>
      </p:pic>
      <p:pic>
        <p:nvPicPr>
          <p:cNvPr id="9" name="圖片 8" descr="一張含有 光, 甜甜圈, 石頭 的圖片&#10;&#10;自動產生的描述">
            <a:extLst>
              <a:ext uri="{FF2B5EF4-FFF2-40B4-BE49-F238E27FC236}">
                <a16:creationId xmlns:a16="http://schemas.microsoft.com/office/drawing/2014/main" id="{F53DEE2B-2FF0-CDA1-42B7-30FFA8EB8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41" y="2039738"/>
            <a:ext cx="3802261" cy="3802261"/>
          </a:xfrm>
          <a:prstGeom prst="rect">
            <a:avLst/>
          </a:prstGeom>
        </p:spPr>
      </p:pic>
      <p:sp>
        <p:nvSpPr>
          <p:cNvPr id="6" name="文字方塊 5">
            <a:extLst>
              <a:ext uri="{FF2B5EF4-FFF2-40B4-BE49-F238E27FC236}">
                <a16:creationId xmlns:a16="http://schemas.microsoft.com/office/drawing/2014/main" id="{9CEE316C-1702-2526-737E-3E3CAD424ECC}"/>
              </a:ext>
            </a:extLst>
          </p:cNvPr>
          <p:cNvSpPr txBox="1"/>
          <p:nvPr/>
        </p:nvSpPr>
        <p:spPr>
          <a:xfrm>
            <a:off x="1891097" y="5841995"/>
            <a:ext cx="761747"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破洞</a:t>
            </a:r>
            <a:r>
              <a:rPr lang="en-US" altLang="zh-TW" dirty="0">
                <a:highlight>
                  <a:srgbClr val="FFFF00"/>
                </a:highlight>
                <a:latin typeface="標楷體" panose="03000509000000000000" pitchFamily="65" charset="-120"/>
                <a:ea typeface="標楷體" panose="03000509000000000000" pitchFamily="65" charset="-120"/>
              </a:rPr>
              <a:t>1</a:t>
            </a:r>
            <a:endParaRPr lang="zh-TW" altLang="en-US" dirty="0">
              <a:highlight>
                <a:srgbClr val="FFFF00"/>
              </a:highlight>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8CFD8F7F-B988-7E4C-1249-25585CCDB87C}"/>
              </a:ext>
            </a:extLst>
          </p:cNvPr>
          <p:cNvSpPr txBox="1"/>
          <p:nvPr/>
        </p:nvSpPr>
        <p:spPr>
          <a:xfrm>
            <a:off x="5693358" y="5841995"/>
            <a:ext cx="761747"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破洞</a:t>
            </a:r>
            <a:r>
              <a:rPr lang="en-US" altLang="zh-TW" dirty="0">
                <a:highlight>
                  <a:srgbClr val="FFFF00"/>
                </a:highlight>
                <a:latin typeface="標楷體" panose="03000509000000000000" pitchFamily="65" charset="-120"/>
                <a:ea typeface="標楷體" panose="03000509000000000000" pitchFamily="65" charset="-120"/>
              </a:rPr>
              <a:t>2</a:t>
            </a:r>
            <a:endParaRPr lang="zh-TW" altLang="en-US" dirty="0">
              <a:highlight>
                <a:srgbClr val="FFFF00"/>
              </a:highlight>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F4075313-15FC-4A99-43AF-3371E89F8231}"/>
              </a:ext>
            </a:extLst>
          </p:cNvPr>
          <p:cNvSpPr txBox="1"/>
          <p:nvPr/>
        </p:nvSpPr>
        <p:spPr>
          <a:xfrm>
            <a:off x="9495617" y="5841995"/>
            <a:ext cx="761747"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破洞</a:t>
            </a:r>
            <a:r>
              <a:rPr lang="en-US" altLang="zh-TW" dirty="0">
                <a:highlight>
                  <a:srgbClr val="FFFF00"/>
                </a:highlight>
                <a:latin typeface="標楷體" panose="03000509000000000000" pitchFamily="65" charset="-120"/>
                <a:ea typeface="標楷體" panose="03000509000000000000" pitchFamily="65" charset="-120"/>
              </a:rPr>
              <a:t>3</a:t>
            </a:r>
            <a:endParaRPr lang="zh-TW" altLang="en-US" dirty="0">
              <a:highlight>
                <a:srgbClr val="FFFF00"/>
              </a:highlight>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51163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05547E9-A1D1-DB9A-EA67-F572754F7BC2}"/>
              </a:ext>
            </a:extLst>
          </p:cNvPr>
          <p:cNvPicPr>
            <a:picLocks noChangeAspect="1"/>
          </p:cNvPicPr>
          <p:nvPr/>
        </p:nvPicPr>
        <p:blipFill>
          <a:blip r:embed="rId3"/>
          <a:stretch>
            <a:fillRect/>
          </a:stretch>
        </p:blipFill>
        <p:spPr>
          <a:xfrm>
            <a:off x="921141" y="1469032"/>
            <a:ext cx="2645893" cy="2645893"/>
          </a:xfrm>
          <a:prstGeom prst="rect">
            <a:avLst/>
          </a:prstGeom>
        </p:spPr>
      </p:pic>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 </a:t>
            </a:r>
            <a:r>
              <a:rPr lang="en-US" altLang="zh-TW" dirty="0"/>
              <a:t>– </a:t>
            </a:r>
            <a:r>
              <a:rPr lang="zh-TW" altLang="en-US" dirty="0"/>
              <a:t>破洞</a:t>
            </a:r>
            <a:r>
              <a:rPr lang="en-US" altLang="zh-TW" dirty="0"/>
              <a:t>1</a:t>
            </a:r>
            <a:r>
              <a:rPr lang="zh-TW" altLang="en-US" dirty="0"/>
              <a:t>測試 </a:t>
            </a:r>
            <a:r>
              <a:rPr lang="en-US" altLang="zh-TW" dirty="0"/>
              <a:t>(</a:t>
            </a:r>
            <a:r>
              <a:rPr lang="zh-TW" altLang="en-US" dirty="0"/>
              <a:t>水位一</a:t>
            </a:r>
            <a:r>
              <a:rPr lang="en-US" altLang="zh-TW" dirty="0"/>
              <a:t>)</a:t>
            </a:r>
            <a:endParaRPr lang="zh-TW" altLang="en-US" dirty="0"/>
          </a:p>
        </p:txBody>
      </p:sp>
      <p:grpSp>
        <p:nvGrpSpPr>
          <p:cNvPr id="27" name="群組 26">
            <a:extLst>
              <a:ext uri="{FF2B5EF4-FFF2-40B4-BE49-F238E27FC236}">
                <a16:creationId xmlns:a16="http://schemas.microsoft.com/office/drawing/2014/main" id="{B89A5E46-0702-4126-6158-01C54892A07A}"/>
              </a:ext>
            </a:extLst>
          </p:cNvPr>
          <p:cNvGrpSpPr/>
          <p:nvPr/>
        </p:nvGrpSpPr>
        <p:grpSpPr>
          <a:xfrm>
            <a:off x="285509" y="1446336"/>
            <a:ext cx="11620982" cy="2674252"/>
            <a:chOff x="0" y="1330589"/>
            <a:chExt cx="12192000" cy="2895542"/>
          </a:xfrm>
        </p:grpSpPr>
        <p:pic>
          <p:nvPicPr>
            <p:cNvPr id="8" name="圖片 7" descr="一張含有 文字, 室內, 電子用品 的圖片&#10;&#10;自動產生的描述">
              <a:extLst>
                <a:ext uri="{FF2B5EF4-FFF2-40B4-BE49-F238E27FC236}">
                  <a16:creationId xmlns:a16="http://schemas.microsoft.com/office/drawing/2014/main" id="{F858CF1C-42A7-A951-7589-D95D2C200061}"/>
                </a:ext>
              </a:extLst>
            </p:cNvPr>
            <p:cNvPicPr>
              <a:picLocks noChangeAspect="1"/>
            </p:cNvPicPr>
            <p:nvPr/>
          </p:nvPicPr>
          <p:blipFill rotWithShape="1">
            <a:blip r:embed="rId4">
              <a:extLst>
                <a:ext uri="{28A0092B-C50C-407E-A947-70E740481C1C}">
                  <a14:useLocalDpi xmlns:a14="http://schemas.microsoft.com/office/drawing/2010/main" val="0"/>
                </a:ext>
              </a:extLst>
            </a:blip>
            <a:srcRect l="17960" t="21777" r="31487" b="14437"/>
            <a:stretch/>
          </p:blipFill>
          <p:spPr>
            <a:xfrm>
              <a:off x="9134453" y="1333980"/>
              <a:ext cx="3057547" cy="2892150"/>
            </a:xfrm>
            <a:prstGeom prst="rect">
              <a:avLst/>
            </a:prstGeom>
          </p:spPr>
        </p:pic>
        <p:pic>
          <p:nvPicPr>
            <p:cNvPr id="10" name="圖片 9" descr="一張含有 文字, 電子用品 的圖片&#10;&#10;自動產生的描述">
              <a:extLst>
                <a:ext uri="{FF2B5EF4-FFF2-40B4-BE49-F238E27FC236}">
                  <a16:creationId xmlns:a16="http://schemas.microsoft.com/office/drawing/2014/main" id="{8CB309F9-00EF-3C52-498A-DFB17F61EA0F}"/>
                </a:ext>
              </a:extLst>
            </p:cNvPr>
            <p:cNvPicPr>
              <a:picLocks noChangeAspect="1"/>
            </p:cNvPicPr>
            <p:nvPr/>
          </p:nvPicPr>
          <p:blipFill rotWithShape="1">
            <a:blip r:embed="rId5">
              <a:extLst>
                <a:ext uri="{28A0092B-C50C-407E-A947-70E740481C1C}">
                  <a14:useLocalDpi xmlns:a14="http://schemas.microsoft.com/office/drawing/2010/main" val="0"/>
                </a:ext>
              </a:extLst>
            </a:blip>
            <a:srcRect l="21542" t="23966" r="29587" b="20675"/>
            <a:stretch/>
          </p:blipFill>
          <p:spPr>
            <a:xfrm>
              <a:off x="3391581" y="1333980"/>
              <a:ext cx="3391382" cy="2879889"/>
            </a:xfrm>
            <a:prstGeom prst="rect">
              <a:avLst/>
            </a:prstGeom>
          </p:spPr>
        </p:pic>
        <p:pic>
          <p:nvPicPr>
            <p:cNvPr id="6" name="圖片 5" descr="一張含有 文字, 室內 的圖片&#10;&#10;自動產生的描述">
              <a:extLst>
                <a:ext uri="{FF2B5EF4-FFF2-40B4-BE49-F238E27FC236}">
                  <a16:creationId xmlns:a16="http://schemas.microsoft.com/office/drawing/2014/main" id="{3EA70A60-C7F0-C129-6663-D44FE30214A0}"/>
                </a:ext>
              </a:extLst>
            </p:cNvPr>
            <p:cNvPicPr>
              <a:picLocks noChangeAspect="1"/>
            </p:cNvPicPr>
            <p:nvPr/>
          </p:nvPicPr>
          <p:blipFill rotWithShape="1">
            <a:blip r:embed="rId6">
              <a:extLst>
                <a:ext uri="{28A0092B-C50C-407E-A947-70E740481C1C}">
                  <a14:useLocalDpi xmlns:a14="http://schemas.microsoft.com/office/drawing/2010/main" val="0"/>
                </a:ext>
              </a:extLst>
            </a:blip>
            <a:srcRect l="17294" t="20768" r="34800" b="18786"/>
            <a:stretch/>
          </p:blipFill>
          <p:spPr>
            <a:xfrm>
              <a:off x="6331550" y="1333981"/>
              <a:ext cx="3057546" cy="2892150"/>
            </a:xfrm>
            <a:prstGeom prst="rect">
              <a:avLst/>
            </a:prstGeom>
          </p:spPr>
        </p:pic>
        <p:pic>
          <p:nvPicPr>
            <p:cNvPr id="16" name="圖片 15" descr="一張含有 文字, 電子用品 的圖片&#10;&#10;自動產生的描述">
              <a:extLst>
                <a:ext uri="{FF2B5EF4-FFF2-40B4-BE49-F238E27FC236}">
                  <a16:creationId xmlns:a16="http://schemas.microsoft.com/office/drawing/2014/main" id="{75D07E0C-AD94-BAC2-ECEF-D07BA79DBA65}"/>
                </a:ext>
              </a:extLst>
            </p:cNvPr>
            <p:cNvPicPr>
              <a:picLocks noChangeAspect="1"/>
            </p:cNvPicPr>
            <p:nvPr/>
          </p:nvPicPr>
          <p:blipFill rotWithShape="1">
            <a:blip r:embed="rId7">
              <a:extLst>
                <a:ext uri="{28A0092B-C50C-407E-A947-70E740481C1C}">
                  <a14:useLocalDpi xmlns:a14="http://schemas.microsoft.com/office/drawing/2010/main" val="0"/>
                </a:ext>
              </a:extLst>
            </a:blip>
            <a:srcRect l="24165" t="53900" r="22928" b="37286"/>
            <a:stretch/>
          </p:blipFill>
          <p:spPr>
            <a:xfrm rot="16200000">
              <a:off x="-1095888" y="2429869"/>
              <a:ext cx="2875817" cy="684037"/>
            </a:xfrm>
            <a:prstGeom prst="rect">
              <a:avLst/>
            </a:prstGeom>
          </p:spPr>
        </p:pic>
        <p:cxnSp>
          <p:nvCxnSpPr>
            <p:cNvPr id="17" name="直線接點 16">
              <a:extLst>
                <a:ext uri="{FF2B5EF4-FFF2-40B4-BE49-F238E27FC236}">
                  <a16:creationId xmlns:a16="http://schemas.microsoft.com/office/drawing/2014/main" id="{565A61AB-890C-689C-67F6-B877A53FA4F4}"/>
                </a:ext>
              </a:extLst>
            </p:cNvPr>
            <p:cNvCxnSpPr/>
            <p:nvPr/>
          </p:nvCxnSpPr>
          <p:spPr>
            <a:xfrm>
              <a:off x="3391581"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DD7FF1B1-44CB-F684-C372-873BFF4EA169}"/>
                </a:ext>
              </a:extLst>
            </p:cNvPr>
            <p:cNvCxnSpPr/>
            <p:nvPr/>
          </p:nvCxnSpPr>
          <p:spPr>
            <a:xfrm>
              <a:off x="6331550"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88849EDE-86E6-9948-236B-B5BEFD5AC5C1}"/>
                </a:ext>
              </a:extLst>
            </p:cNvPr>
            <p:cNvCxnSpPr/>
            <p:nvPr/>
          </p:nvCxnSpPr>
          <p:spPr>
            <a:xfrm>
              <a:off x="9389096"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341D84D1-03E1-38F7-9700-34462CEE6F86}"/>
                </a:ext>
              </a:extLst>
            </p:cNvPr>
            <p:cNvCxnSpPr/>
            <p:nvPr/>
          </p:nvCxnSpPr>
          <p:spPr>
            <a:xfrm>
              <a:off x="684038"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C36D318-AD3F-3414-50E2-12AA629A5ADE}"/>
                </a:ext>
              </a:extLst>
            </p:cNvPr>
            <p:cNvCxnSpPr>
              <a:cxnSpLocks/>
            </p:cNvCxnSpPr>
            <p:nvPr/>
          </p:nvCxnSpPr>
          <p:spPr>
            <a:xfrm>
              <a:off x="0" y="4209796"/>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566BDF6A-B61C-0B26-0CF0-BF8A7687F26E}"/>
                </a:ext>
              </a:extLst>
            </p:cNvPr>
            <p:cNvCxnSpPr>
              <a:cxnSpLocks/>
            </p:cNvCxnSpPr>
            <p:nvPr/>
          </p:nvCxnSpPr>
          <p:spPr>
            <a:xfrm>
              <a:off x="0" y="1330589"/>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8CA224DC-9B73-6882-D9AB-AD796D336E8E}"/>
                </a:ext>
              </a:extLst>
            </p:cNvPr>
            <p:cNvCxnSpPr/>
            <p:nvPr/>
          </p:nvCxnSpPr>
          <p:spPr>
            <a:xfrm>
              <a:off x="0"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A57714C5-2586-F3C5-3ED2-FD077B60C022}"/>
                </a:ext>
              </a:extLst>
            </p:cNvPr>
            <p:cNvCxnSpPr/>
            <p:nvPr/>
          </p:nvCxnSpPr>
          <p:spPr>
            <a:xfrm>
              <a:off x="12182453" y="1333979"/>
              <a:ext cx="0" cy="28921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字方塊 27">
            <a:extLst>
              <a:ext uri="{FF2B5EF4-FFF2-40B4-BE49-F238E27FC236}">
                <a16:creationId xmlns:a16="http://schemas.microsoft.com/office/drawing/2014/main" id="{60E2C0B8-257F-1652-4D57-C111388B89A5}"/>
              </a:ext>
            </a:extLst>
          </p:cNvPr>
          <p:cNvSpPr txBox="1"/>
          <p:nvPr/>
        </p:nvSpPr>
        <p:spPr>
          <a:xfrm>
            <a:off x="276411"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44" name="文字方塊 43">
            <a:extLst>
              <a:ext uri="{FF2B5EF4-FFF2-40B4-BE49-F238E27FC236}">
                <a16:creationId xmlns:a16="http://schemas.microsoft.com/office/drawing/2014/main" id="{6E9EB3BA-25D7-F36F-440D-DBE725020520}"/>
              </a:ext>
            </a:extLst>
          </p:cNvPr>
          <p:cNvSpPr txBox="1"/>
          <p:nvPr/>
        </p:nvSpPr>
        <p:spPr>
          <a:xfrm>
            <a:off x="1752799"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45" name="文字方塊 44">
            <a:extLst>
              <a:ext uri="{FF2B5EF4-FFF2-40B4-BE49-F238E27FC236}">
                <a16:creationId xmlns:a16="http://schemas.microsoft.com/office/drawing/2014/main" id="{AE93F635-33E0-9827-0272-E01D62AE2F48}"/>
              </a:ext>
            </a:extLst>
          </p:cNvPr>
          <p:cNvSpPr txBox="1"/>
          <p:nvPr/>
        </p:nvSpPr>
        <p:spPr>
          <a:xfrm>
            <a:off x="4485445"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46" name="文字方塊 45">
            <a:extLst>
              <a:ext uri="{FF2B5EF4-FFF2-40B4-BE49-F238E27FC236}">
                <a16:creationId xmlns:a16="http://schemas.microsoft.com/office/drawing/2014/main" id="{5DCC23CA-256C-2A42-B139-652B7FF4318E}"/>
              </a:ext>
            </a:extLst>
          </p:cNvPr>
          <p:cNvSpPr txBox="1"/>
          <p:nvPr/>
        </p:nvSpPr>
        <p:spPr>
          <a:xfrm>
            <a:off x="7394823"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endParaRPr lang="en-US" altLang="zh-TW" dirty="0">
              <a:highlight>
                <a:srgbClr val="FFFF00"/>
              </a:highlight>
              <a:latin typeface="標楷體" panose="03000509000000000000" pitchFamily="65" charset="-120"/>
              <a:ea typeface="標楷體" panose="03000509000000000000" pitchFamily="65" charset="-120"/>
            </a:endParaRPr>
          </a:p>
        </p:txBody>
      </p:sp>
      <p:sp>
        <p:nvSpPr>
          <p:cNvPr id="47" name="文字方塊 46">
            <a:extLst>
              <a:ext uri="{FF2B5EF4-FFF2-40B4-BE49-F238E27FC236}">
                <a16:creationId xmlns:a16="http://schemas.microsoft.com/office/drawing/2014/main" id="{FEB5B33B-6A43-AEC2-21DD-03DA9CD6CA30}"/>
              </a:ext>
            </a:extLst>
          </p:cNvPr>
          <p:cNvSpPr txBox="1"/>
          <p:nvPr/>
        </p:nvSpPr>
        <p:spPr>
          <a:xfrm>
            <a:off x="10196444"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圖五</a:t>
            </a:r>
            <a:endParaRPr lang="en-US" altLang="zh-TW" dirty="0">
              <a:highlight>
                <a:srgbClr val="FFFF00"/>
              </a:highlight>
              <a:latin typeface="標楷體" panose="03000509000000000000" pitchFamily="65" charset="-120"/>
              <a:ea typeface="標楷體" panose="03000509000000000000" pitchFamily="65" charset="-120"/>
            </a:endParaRPr>
          </a:p>
        </p:txBody>
      </p:sp>
      <p:sp>
        <p:nvSpPr>
          <p:cNvPr id="59" name="文字方塊 58">
            <a:extLst>
              <a:ext uri="{FF2B5EF4-FFF2-40B4-BE49-F238E27FC236}">
                <a16:creationId xmlns:a16="http://schemas.microsoft.com/office/drawing/2014/main" id="{80187818-5A51-235B-4F1B-7662E6ED5ED1}"/>
              </a:ext>
            </a:extLst>
          </p:cNvPr>
          <p:cNvSpPr txBox="1"/>
          <p:nvPr/>
        </p:nvSpPr>
        <p:spPr>
          <a:xfrm>
            <a:off x="245917" y="4290166"/>
            <a:ext cx="11620981" cy="2246769"/>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水位值共</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階等級，此範例為一階注水。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測試圖，並找到異物或破碎。</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去除雜點，並找到破洞。</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圖五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p>
        </p:txBody>
      </p:sp>
    </p:spTree>
    <p:extLst>
      <p:ext uri="{BB962C8B-B14F-4D97-AF65-F5344CB8AC3E}">
        <p14:creationId xmlns:p14="http://schemas.microsoft.com/office/powerpoint/2010/main" val="199628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 </a:t>
            </a:r>
            <a:r>
              <a:rPr lang="en-US" altLang="zh-TW" dirty="0"/>
              <a:t>–</a:t>
            </a:r>
            <a:r>
              <a:rPr lang="zh-TW" altLang="en-US" dirty="0"/>
              <a:t>破洞</a:t>
            </a:r>
            <a:r>
              <a:rPr lang="en-US" altLang="zh-TW" dirty="0"/>
              <a:t>1</a:t>
            </a:r>
            <a:r>
              <a:rPr lang="zh-TW" altLang="en-US" dirty="0"/>
              <a:t>測試 </a:t>
            </a:r>
            <a:r>
              <a:rPr lang="en-US" altLang="zh-TW" dirty="0"/>
              <a:t>(</a:t>
            </a:r>
            <a:r>
              <a:rPr lang="zh-TW" altLang="en-US" dirty="0"/>
              <a:t>水位二</a:t>
            </a:r>
            <a:r>
              <a:rPr lang="en-US" altLang="zh-TW" dirty="0"/>
              <a:t>)</a:t>
            </a:r>
            <a:endParaRPr lang="zh-TW" altLang="en-US" dirty="0"/>
          </a:p>
        </p:txBody>
      </p:sp>
      <p:grpSp>
        <p:nvGrpSpPr>
          <p:cNvPr id="23" name="群組 22">
            <a:extLst>
              <a:ext uri="{FF2B5EF4-FFF2-40B4-BE49-F238E27FC236}">
                <a16:creationId xmlns:a16="http://schemas.microsoft.com/office/drawing/2014/main" id="{DAFA4CC6-2E1E-37E2-5A95-BB9D77EC0659}"/>
              </a:ext>
            </a:extLst>
          </p:cNvPr>
          <p:cNvGrpSpPr/>
          <p:nvPr/>
        </p:nvGrpSpPr>
        <p:grpSpPr>
          <a:xfrm>
            <a:off x="218890" y="1449923"/>
            <a:ext cx="11754220" cy="2603917"/>
            <a:chOff x="173620" y="1388963"/>
            <a:chExt cx="13343255" cy="3032567"/>
          </a:xfrm>
        </p:grpSpPr>
        <p:pic>
          <p:nvPicPr>
            <p:cNvPr id="6" name="圖片 5" descr="一張含有 電子用品, 電路 的圖片&#10;&#10;自動產生的描述">
              <a:extLst>
                <a:ext uri="{FF2B5EF4-FFF2-40B4-BE49-F238E27FC236}">
                  <a16:creationId xmlns:a16="http://schemas.microsoft.com/office/drawing/2014/main" id="{BE4FB9A3-C26E-151E-E971-4B486B4D300F}"/>
                </a:ext>
              </a:extLst>
            </p:cNvPr>
            <p:cNvPicPr>
              <a:picLocks noChangeAspect="1"/>
            </p:cNvPicPr>
            <p:nvPr/>
          </p:nvPicPr>
          <p:blipFill rotWithShape="1">
            <a:blip r:embed="rId3">
              <a:extLst>
                <a:ext uri="{28A0092B-C50C-407E-A947-70E740481C1C}">
                  <a14:useLocalDpi xmlns:a14="http://schemas.microsoft.com/office/drawing/2010/main" val="0"/>
                </a:ext>
              </a:extLst>
            </a:blip>
            <a:srcRect l="64101" t="40567" r="16743" b="24896"/>
            <a:stretch/>
          </p:blipFill>
          <p:spPr>
            <a:xfrm>
              <a:off x="4252074" y="1388963"/>
              <a:ext cx="2243605" cy="3032567"/>
            </a:xfrm>
            <a:prstGeom prst="rect">
              <a:avLst/>
            </a:prstGeom>
          </p:spPr>
        </p:pic>
        <p:pic>
          <p:nvPicPr>
            <p:cNvPr id="8" name="圖片 7" descr="一張含有 文字, 電路, 電子用品 的圖片&#10;&#10;自動產生的描述">
              <a:extLst>
                <a:ext uri="{FF2B5EF4-FFF2-40B4-BE49-F238E27FC236}">
                  <a16:creationId xmlns:a16="http://schemas.microsoft.com/office/drawing/2014/main" id="{45B75612-3270-0C87-A968-F7BE496A7B79}"/>
                </a:ext>
              </a:extLst>
            </p:cNvPr>
            <p:cNvPicPr>
              <a:picLocks noChangeAspect="1"/>
            </p:cNvPicPr>
            <p:nvPr/>
          </p:nvPicPr>
          <p:blipFill rotWithShape="1">
            <a:blip r:embed="rId4">
              <a:extLst>
                <a:ext uri="{28A0092B-C50C-407E-A947-70E740481C1C}">
                  <a14:useLocalDpi xmlns:a14="http://schemas.microsoft.com/office/drawing/2010/main" val="0"/>
                </a:ext>
              </a:extLst>
            </a:blip>
            <a:srcRect l="35963" t="11394" b="25091"/>
            <a:stretch/>
          </p:blipFill>
          <p:spPr>
            <a:xfrm>
              <a:off x="173620" y="1388963"/>
              <a:ext cx="4078454" cy="3032567"/>
            </a:xfrm>
            <a:prstGeom prst="rect">
              <a:avLst/>
            </a:prstGeom>
          </p:spPr>
        </p:pic>
        <p:pic>
          <p:nvPicPr>
            <p:cNvPr id="10" name="圖片 9" descr="一張含有 文字, 室內, 電子用品 的圖片&#10;&#10;自動產生的描述">
              <a:extLst>
                <a:ext uri="{FF2B5EF4-FFF2-40B4-BE49-F238E27FC236}">
                  <a16:creationId xmlns:a16="http://schemas.microsoft.com/office/drawing/2014/main" id="{24DB386E-9C4F-DEB0-7050-9C5BFC216CAD}"/>
                </a:ext>
              </a:extLst>
            </p:cNvPr>
            <p:cNvPicPr>
              <a:picLocks noChangeAspect="1"/>
            </p:cNvPicPr>
            <p:nvPr/>
          </p:nvPicPr>
          <p:blipFill rotWithShape="1">
            <a:blip r:embed="rId5">
              <a:extLst>
                <a:ext uri="{28A0092B-C50C-407E-A947-70E740481C1C}">
                  <a14:useLocalDpi xmlns:a14="http://schemas.microsoft.com/office/drawing/2010/main" val="0"/>
                </a:ext>
              </a:extLst>
            </a:blip>
            <a:srcRect l="19296" t="23798" r="28177" b="20253"/>
            <a:stretch/>
          </p:blipFill>
          <p:spPr>
            <a:xfrm>
              <a:off x="6495680" y="1388963"/>
              <a:ext cx="3797800" cy="3032567"/>
            </a:xfrm>
            <a:prstGeom prst="rect">
              <a:avLst/>
            </a:prstGeom>
          </p:spPr>
        </p:pic>
        <p:pic>
          <p:nvPicPr>
            <p:cNvPr id="12" name="圖片 11" descr="一張含有 文字, 室內, 電子用品 的圖片&#10;&#10;自動產生的描述">
              <a:extLst>
                <a:ext uri="{FF2B5EF4-FFF2-40B4-BE49-F238E27FC236}">
                  <a16:creationId xmlns:a16="http://schemas.microsoft.com/office/drawing/2014/main" id="{6B5CC288-BBE1-5B22-2785-0F6A4B8AF674}"/>
                </a:ext>
              </a:extLst>
            </p:cNvPr>
            <p:cNvPicPr>
              <a:picLocks noChangeAspect="1"/>
            </p:cNvPicPr>
            <p:nvPr/>
          </p:nvPicPr>
          <p:blipFill rotWithShape="1">
            <a:blip r:embed="rId6">
              <a:extLst>
                <a:ext uri="{28A0092B-C50C-407E-A947-70E740481C1C}">
                  <a14:useLocalDpi xmlns:a14="http://schemas.microsoft.com/office/drawing/2010/main" val="0"/>
                </a:ext>
              </a:extLst>
            </a:blip>
            <a:srcRect l="20811" t="24689" r="34607" b="19362"/>
            <a:stretch/>
          </p:blipFill>
          <p:spPr>
            <a:xfrm>
              <a:off x="10293480" y="1388963"/>
              <a:ext cx="3223395" cy="3032567"/>
            </a:xfrm>
            <a:prstGeom prst="rect">
              <a:avLst/>
            </a:prstGeom>
          </p:spPr>
        </p:pic>
        <p:cxnSp>
          <p:nvCxnSpPr>
            <p:cNvPr id="13" name="直線接點 12">
              <a:extLst>
                <a:ext uri="{FF2B5EF4-FFF2-40B4-BE49-F238E27FC236}">
                  <a16:creationId xmlns:a16="http://schemas.microsoft.com/office/drawing/2014/main" id="{FB19B741-D274-EC1E-2FE7-80161946BCA2}"/>
                </a:ext>
              </a:extLst>
            </p:cNvPr>
            <p:cNvCxnSpPr>
              <a:cxnSpLocks/>
            </p:cNvCxnSpPr>
            <p:nvPr/>
          </p:nvCxnSpPr>
          <p:spPr>
            <a:xfrm>
              <a:off x="196730"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24C4FF23-7452-CEC6-3838-E67D5EC384F5}"/>
                </a:ext>
              </a:extLst>
            </p:cNvPr>
            <p:cNvCxnSpPr>
              <a:cxnSpLocks/>
            </p:cNvCxnSpPr>
            <p:nvPr/>
          </p:nvCxnSpPr>
          <p:spPr>
            <a:xfrm>
              <a:off x="4252074"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F51C73A0-1CB2-7B2E-5680-3333D964DDF8}"/>
                </a:ext>
              </a:extLst>
            </p:cNvPr>
            <p:cNvCxnSpPr>
              <a:cxnSpLocks/>
            </p:cNvCxnSpPr>
            <p:nvPr/>
          </p:nvCxnSpPr>
          <p:spPr>
            <a:xfrm>
              <a:off x="6495679"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FCD141BC-B4A9-0C37-8EDB-9DAFB8F86D11}"/>
                </a:ext>
              </a:extLst>
            </p:cNvPr>
            <p:cNvCxnSpPr>
              <a:cxnSpLocks/>
            </p:cNvCxnSpPr>
            <p:nvPr/>
          </p:nvCxnSpPr>
          <p:spPr>
            <a:xfrm>
              <a:off x="10293480"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03A0403-D2FC-2EC4-CB0D-9979CF02A619}"/>
                </a:ext>
              </a:extLst>
            </p:cNvPr>
            <p:cNvCxnSpPr>
              <a:cxnSpLocks/>
            </p:cNvCxnSpPr>
            <p:nvPr/>
          </p:nvCxnSpPr>
          <p:spPr>
            <a:xfrm>
              <a:off x="13516875" y="1388963"/>
              <a:ext cx="0" cy="303256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7788C7F0-2493-B856-36CC-241986243ACD}"/>
                </a:ext>
              </a:extLst>
            </p:cNvPr>
            <p:cNvCxnSpPr>
              <a:cxnSpLocks/>
            </p:cNvCxnSpPr>
            <p:nvPr/>
          </p:nvCxnSpPr>
          <p:spPr>
            <a:xfrm>
              <a:off x="196730" y="4421530"/>
              <a:ext cx="133201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76EF910A-C048-E35F-CA4F-B605E82D77CC}"/>
                </a:ext>
              </a:extLst>
            </p:cNvPr>
            <p:cNvCxnSpPr>
              <a:cxnSpLocks/>
            </p:cNvCxnSpPr>
            <p:nvPr/>
          </p:nvCxnSpPr>
          <p:spPr>
            <a:xfrm>
              <a:off x="196730" y="1388963"/>
              <a:ext cx="133201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文字方塊 23">
            <a:extLst>
              <a:ext uri="{FF2B5EF4-FFF2-40B4-BE49-F238E27FC236}">
                <a16:creationId xmlns:a16="http://schemas.microsoft.com/office/drawing/2014/main" id="{1235D4BB-A9F0-D4D6-D6A2-1C2F7C7B36B2}"/>
              </a:ext>
            </a:extLst>
          </p:cNvPr>
          <p:cNvSpPr txBox="1"/>
          <p:nvPr/>
        </p:nvSpPr>
        <p:spPr>
          <a:xfrm>
            <a:off x="1606994"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25" name="文字方塊 24">
            <a:extLst>
              <a:ext uri="{FF2B5EF4-FFF2-40B4-BE49-F238E27FC236}">
                <a16:creationId xmlns:a16="http://schemas.microsoft.com/office/drawing/2014/main" id="{84091B7B-68AF-3765-2576-A6E8AB201C27}"/>
              </a:ext>
            </a:extLst>
          </p:cNvPr>
          <p:cNvSpPr txBox="1"/>
          <p:nvPr/>
        </p:nvSpPr>
        <p:spPr>
          <a:xfrm>
            <a:off x="4469289"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26" name="文字方塊 25">
            <a:extLst>
              <a:ext uri="{FF2B5EF4-FFF2-40B4-BE49-F238E27FC236}">
                <a16:creationId xmlns:a16="http://schemas.microsoft.com/office/drawing/2014/main" id="{D4E922F3-A482-14AE-3A35-9E25B8C69AE0}"/>
              </a:ext>
            </a:extLst>
          </p:cNvPr>
          <p:cNvSpPr txBox="1"/>
          <p:nvPr/>
        </p:nvSpPr>
        <p:spPr>
          <a:xfrm>
            <a:off x="7018112"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27" name="文字方塊 26">
            <a:extLst>
              <a:ext uri="{FF2B5EF4-FFF2-40B4-BE49-F238E27FC236}">
                <a16:creationId xmlns:a16="http://schemas.microsoft.com/office/drawing/2014/main" id="{6516FF22-943D-D87A-4FC0-478B3FE768C8}"/>
              </a:ext>
            </a:extLst>
          </p:cNvPr>
          <p:cNvSpPr txBox="1"/>
          <p:nvPr/>
        </p:nvSpPr>
        <p:spPr>
          <a:xfrm>
            <a:off x="10230182" y="3736169"/>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endParaRPr lang="en-US" altLang="zh-TW" dirty="0">
              <a:highlight>
                <a:srgbClr val="FFFF00"/>
              </a:highlight>
              <a:latin typeface="標楷體" panose="03000509000000000000" pitchFamily="65" charset="-120"/>
              <a:ea typeface="標楷體" panose="03000509000000000000" pitchFamily="65" charset="-120"/>
            </a:endParaRPr>
          </a:p>
        </p:txBody>
      </p:sp>
      <p:sp>
        <p:nvSpPr>
          <p:cNvPr id="29" name="文字方塊 28">
            <a:extLst>
              <a:ext uri="{FF2B5EF4-FFF2-40B4-BE49-F238E27FC236}">
                <a16:creationId xmlns:a16="http://schemas.microsoft.com/office/drawing/2014/main" id="{32A27678-469A-D802-ACCE-BE0B1429F031}"/>
              </a:ext>
            </a:extLst>
          </p:cNvPr>
          <p:cNvSpPr txBox="1"/>
          <p:nvPr/>
        </p:nvSpPr>
        <p:spPr>
          <a:xfrm>
            <a:off x="245917" y="4290166"/>
            <a:ext cx="11620981" cy="1815882"/>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按下中斷按鍵，並且可以看到</a:t>
            </a:r>
            <a:r>
              <a:rPr lang="en-US" altLang="zh-TW" sz="2800" dirty="0">
                <a:latin typeface="標楷體" panose="03000509000000000000" pitchFamily="65" charset="-120"/>
                <a:ea typeface="標楷體" panose="03000509000000000000" pitchFamily="65" charset="-120"/>
              </a:rPr>
              <a:t>LED7</a:t>
            </a:r>
            <a:r>
              <a:rPr lang="zh-TW" altLang="en-US" sz="2800" dirty="0">
                <a:latin typeface="標楷體" panose="03000509000000000000" pitchFamily="65" charset="-120"/>
                <a:ea typeface="標楷體" panose="03000509000000000000" pitchFamily="65" charset="-120"/>
              </a:rPr>
              <a:t>同時為亮，代表有執行到</a:t>
            </a:r>
            <a:r>
              <a:rPr lang="en-US" altLang="zh-TW" sz="2800" dirty="0">
                <a:latin typeface="標楷體" panose="03000509000000000000" pitchFamily="65" charset="-120"/>
                <a:ea typeface="標楷體" panose="03000509000000000000" pitchFamily="65" charset="-120"/>
              </a:rPr>
              <a:t>ISR</a:t>
            </a:r>
            <a:r>
              <a:rPr lang="zh-TW" altLang="en-US" sz="2800" dirty="0">
                <a:latin typeface="標楷體" panose="03000509000000000000" pitchFamily="65" charset="-120"/>
                <a:ea typeface="標楷體" panose="03000509000000000000" pitchFamily="65" charset="-120"/>
              </a:rPr>
              <a:t>。</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水位值顯示，從一階注水變成二階注水。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endParaRPr lang="en-US" altLang="zh-TW" sz="2800" dirty="0">
              <a:latin typeface="標楷體" panose="03000509000000000000" pitchFamily="65" charset="-120"/>
              <a:ea typeface="標楷體" panose="03000509000000000000" pitchFamily="65" charset="-120"/>
            </a:endParaRPr>
          </a:p>
        </p:txBody>
      </p:sp>
      <p:sp>
        <p:nvSpPr>
          <p:cNvPr id="32" name="箭號: 向下 31">
            <a:extLst>
              <a:ext uri="{FF2B5EF4-FFF2-40B4-BE49-F238E27FC236}">
                <a16:creationId xmlns:a16="http://schemas.microsoft.com/office/drawing/2014/main" id="{18D2177B-4983-19E4-A584-4C1263D4C0E3}"/>
              </a:ext>
            </a:extLst>
          </p:cNvPr>
          <p:cNvSpPr/>
          <p:nvPr/>
        </p:nvSpPr>
        <p:spPr>
          <a:xfrm rot="3244116">
            <a:off x="5428102" y="2610471"/>
            <a:ext cx="191632" cy="42672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33" name="箭號: 向下 32">
            <a:extLst>
              <a:ext uri="{FF2B5EF4-FFF2-40B4-BE49-F238E27FC236}">
                <a16:creationId xmlns:a16="http://schemas.microsoft.com/office/drawing/2014/main" id="{E713A994-0F13-D88E-2BAF-6F31B93D23EF}"/>
              </a:ext>
            </a:extLst>
          </p:cNvPr>
          <p:cNvSpPr/>
          <p:nvPr/>
        </p:nvSpPr>
        <p:spPr>
          <a:xfrm rot="3244116">
            <a:off x="2857314" y="2730498"/>
            <a:ext cx="191632" cy="426720"/>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4181311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電子用品, 電路 的圖片&#10;&#10;自動產生的描述">
            <a:extLst>
              <a:ext uri="{FF2B5EF4-FFF2-40B4-BE49-F238E27FC236}">
                <a16:creationId xmlns:a16="http://schemas.microsoft.com/office/drawing/2014/main" id="{4B808077-6160-4242-4573-2704477B7A2D}"/>
              </a:ext>
            </a:extLst>
          </p:cNvPr>
          <p:cNvPicPr>
            <a:picLocks noChangeAspect="1"/>
          </p:cNvPicPr>
          <p:nvPr/>
        </p:nvPicPr>
        <p:blipFill rotWithShape="1">
          <a:blip r:embed="rId2">
            <a:extLst>
              <a:ext uri="{28A0092B-C50C-407E-A947-70E740481C1C}">
                <a14:useLocalDpi xmlns:a14="http://schemas.microsoft.com/office/drawing/2010/main" val="0"/>
              </a:ext>
            </a:extLst>
          </a:blip>
          <a:srcRect l="25888" t="74000" r="29907" b="14889"/>
          <a:stretch/>
        </p:blipFill>
        <p:spPr>
          <a:xfrm rot="16200000">
            <a:off x="26577" y="2274667"/>
            <a:ext cx="2597552" cy="974296"/>
          </a:xfrm>
          <a:prstGeom prst="rect">
            <a:avLst/>
          </a:prstGeom>
        </p:spPr>
      </p:pic>
      <p:sp>
        <p:nvSpPr>
          <p:cNvPr id="3" name="標題 2">
            <a:extLst>
              <a:ext uri="{FF2B5EF4-FFF2-40B4-BE49-F238E27FC236}">
                <a16:creationId xmlns:a16="http://schemas.microsoft.com/office/drawing/2014/main" id="{A181F699-3497-3002-7965-5FC63F072D35}"/>
              </a:ext>
            </a:extLst>
          </p:cNvPr>
          <p:cNvSpPr>
            <a:spLocks noGrp="1"/>
          </p:cNvSpPr>
          <p:nvPr>
            <p:ph type="title"/>
          </p:nvPr>
        </p:nvSpPr>
        <p:spPr/>
        <p:txBody>
          <a:bodyPr/>
          <a:lstStyle/>
          <a:p>
            <a:r>
              <a:rPr lang="zh-TW" altLang="en-US" dirty="0"/>
              <a:t>實驗 </a:t>
            </a:r>
            <a:r>
              <a:rPr lang="en-US" altLang="zh-TW" dirty="0"/>
              <a:t>–</a:t>
            </a:r>
            <a:r>
              <a:rPr lang="zh-TW" altLang="en-US" dirty="0"/>
              <a:t>破洞</a:t>
            </a:r>
            <a:r>
              <a:rPr lang="en-US" altLang="zh-TW" dirty="0"/>
              <a:t>2</a:t>
            </a:r>
            <a:r>
              <a:rPr lang="zh-TW" altLang="en-US" dirty="0"/>
              <a:t>測試</a:t>
            </a:r>
            <a:r>
              <a:rPr lang="en-US" altLang="zh-TW" dirty="0"/>
              <a:t>(</a:t>
            </a:r>
            <a:r>
              <a:rPr lang="zh-TW" altLang="en-US" dirty="0"/>
              <a:t>水位一</a:t>
            </a:r>
            <a:r>
              <a:rPr lang="en-US" altLang="zh-TW" dirty="0"/>
              <a:t>)</a:t>
            </a:r>
            <a:r>
              <a:rPr lang="zh-TW" altLang="en-US" dirty="0"/>
              <a:t> </a:t>
            </a:r>
          </a:p>
        </p:txBody>
      </p:sp>
      <p:pic>
        <p:nvPicPr>
          <p:cNvPr id="8" name="圖片 7" descr="一張含有 文字, 室內, 電子用品 的圖片&#10;&#10;自動產生的描述">
            <a:extLst>
              <a:ext uri="{FF2B5EF4-FFF2-40B4-BE49-F238E27FC236}">
                <a16:creationId xmlns:a16="http://schemas.microsoft.com/office/drawing/2014/main" id="{648E0DEA-FD64-3989-98C3-4EDF6722A4BC}"/>
              </a:ext>
            </a:extLst>
          </p:cNvPr>
          <p:cNvPicPr>
            <a:picLocks noChangeAspect="1"/>
          </p:cNvPicPr>
          <p:nvPr/>
        </p:nvPicPr>
        <p:blipFill rotWithShape="1">
          <a:blip r:embed="rId3">
            <a:extLst>
              <a:ext uri="{28A0092B-C50C-407E-A947-70E740481C1C}">
                <a14:useLocalDpi xmlns:a14="http://schemas.microsoft.com/office/drawing/2010/main" val="0"/>
              </a:ext>
            </a:extLst>
          </a:blip>
          <a:srcRect l="14699" t="22967" r="41394" b="14057"/>
          <a:stretch/>
        </p:blipFill>
        <p:spPr>
          <a:xfrm>
            <a:off x="4423623" y="1463039"/>
            <a:ext cx="2428391" cy="2611120"/>
          </a:xfrm>
          <a:prstGeom prst="rect">
            <a:avLst/>
          </a:prstGeom>
        </p:spPr>
      </p:pic>
      <p:pic>
        <p:nvPicPr>
          <p:cNvPr id="10" name="圖片 9" descr="一張含有 文字, 室內 的圖片&#10;&#10;自動產生的描述">
            <a:extLst>
              <a:ext uri="{FF2B5EF4-FFF2-40B4-BE49-F238E27FC236}">
                <a16:creationId xmlns:a16="http://schemas.microsoft.com/office/drawing/2014/main" id="{FA875A32-3276-8C78-6B1B-BFCDE55A9971}"/>
              </a:ext>
            </a:extLst>
          </p:cNvPr>
          <p:cNvPicPr>
            <a:picLocks noChangeAspect="1"/>
          </p:cNvPicPr>
          <p:nvPr/>
        </p:nvPicPr>
        <p:blipFill rotWithShape="1">
          <a:blip r:embed="rId4">
            <a:extLst>
              <a:ext uri="{28A0092B-C50C-407E-A947-70E740481C1C}">
                <a14:useLocalDpi xmlns:a14="http://schemas.microsoft.com/office/drawing/2010/main" val="0"/>
              </a:ext>
            </a:extLst>
          </a:blip>
          <a:srcRect l="18146" t="21064" r="34857" b="11527"/>
          <a:stretch/>
        </p:blipFill>
        <p:spPr>
          <a:xfrm>
            <a:off x="6852014" y="1463039"/>
            <a:ext cx="2428391" cy="2611120"/>
          </a:xfrm>
          <a:prstGeom prst="rect">
            <a:avLst/>
          </a:prstGeom>
        </p:spPr>
      </p:pic>
      <p:pic>
        <p:nvPicPr>
          <p:cNvPr id="9" name="圖片 8" descr="一張含有 室外, 側畫像, 白天, 石頭 的圖片&#10;&#10;自動產生的描述">
            <a:extLst>
              <a:ext uri="{FF2B5EF4-FFF2-40B4-BE49-F238E27FC236}">
                <a16:creationId xmlns:a16="http://schemas.microsoft.com/office/drawing/2014/main" id="{BFFDE4DF-3DB1-502B-2290-9F9DDE425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502" y="1463038"/>
            <a:ext cx="2611121" cy="2611121"/>
          </a:xfrm>
          <a:prstGeom prst="rect">
            <a:avLst/>
          </a:prstGeom>
        </p:spPr>
      </p:pic>
      <p:cxnSp>
        <p:nvCxnSpPr>
          <p:cNvPr id="11" name="直線接點 10">
            <a:extLst>
              <a:ext uri="{FF2B5EF4-FFF2-40B4-BE49-F238E27FC236}">
                <a16:creationId xmlns:a16="http://schemas.microsoft.com/office/drawing/2014/main" id="{965B7238-B723-4EB7-0E82-CE2CFA1F256E}"/>
              </a:ext>
            </a:extLst>
          </p:cNvPr>
          <p:cNvCxnSpPr>
            <a:cxnSpLocks/>
          </p:cNvCxnSpPr>
          <p:nvPr/>
        </p:nvCxnSpPr>
        <p:spPr>
          <a:xfrm>
            <a:off x="838201" y="1449467"/>
            <a:ext cx="8442204" cy="1357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9459EDE3-45BB-C063-EE0E-B6BA14E6F0CD}"/>
              </a:ext>
            </a:extLst>
          </p:cNvPr>
          <p:cNvCxnSpPr>
            <a:cxnSpLocks/>
          </p:cNvCxnSpPr>
          <p:nvPr/>
        </p:nvCxnSpPr>
        <p:spPr>
          <a:xfrm>
            <a:off x="838201" y="4074159"/>
            <a:ext cx="844220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D5C0AD85-3A5A-14E5-5384-3285FE421FB1}"/>
              </a:ext>
            </a:extLst>
          </p:cNvPr>
          <p:cNvCxnSpPr>
            <a:cxnSpLocks/>
          </p:cNvCxnSpPr>
          <p:nvPr/>
        </p:nvCxnSpPr>
        <p:spPr>
          <a:xfrm flipV="1">
            <a:off x="838201" y="1463038"/>
            <a:ext cx="0" cy="2611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23FD303C-97A4-E069-404D-B49B2EE280FC}"/>
              </a:ext>
            </a:extLst>
          </p:cNvPr>
          <p:cNvCxnSpPr>
            <a:cxnSpLocks/>
          </p:cNvCxnSpPr>
          <p:nvPr/>
        </p:nvCxnSpPr>
        <p:spPr>
          <a:xfrm flipV="1">
            <a:off x="9280405" y="1463038"/>
            <a:ext cx="0" cy="2611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C828A830-DF6E-8DB1-7799-FAF9F9176877}"/>
              </a:ext>
            </a:extLst>
          </p:cNvPr>
          <p:cNvCxnSpPr>
            <a:cxnSpLocks/>
          </p:cNvCxnSpPr>
          <p:nvPr/>
        </p:nvCxnSpPr>
        <p:spPr>
          <a:xfrm flipV="1">
            <a:off x="6852014" y="1463038"/>
            <a:ext cx="0" cy="2611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23F45FD-16BA-93CB-CAF2-8859CB3CFD88}"/>
              </a:ext>
            </a:extLst>
          </p:cNvPr>
          <p:cNvCxnSpPr>
            <a:cxnSpLocks/>
          </p:cNvCxnSpPr>
          <p:nvPr/>
        </p:nvCxnSpPr>
        <p:spPr>
          <a:xfrm flipV="1">
            <a:off x="4423623" y="1449467"/>
            <a:ext cx="0" cy="26246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548B6A3-1D26-5A4B-CF54-ED15A9F2A53C}"/>
              </a:ext>
            </a:extLst>
          </p:cNvPr>
          <p:cNvCxnSpPr>
            <a:cxnSpLocks/>
          </p:cNvCxnSpPr>
          <p:nvPr/>
        </p:nvCxnSpPr>
        <p:spPr>
          <a:xfrm flipV="1">
            <a:off x="1812502" y="1435899"/>
            <a:ext cx="0" cy="26382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00B40152-FBED-551F-BA21-B5492CF6892A}"/>
              </a:ext>
            </a:extLst>
          </p:cNvPr>
          <p:cNvSpPr txBox="1"/>
          <p:nvPr/>
        </p:nvSpPr>
        <p:spPr>
          <a:xfrm>
            <a:off x="1002186" y="370482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33" name="文字方塊 32">
            <a:extLst>
              <a:ext uri="{FF2B5EF4-FFF2-40B4-BE49-F238E27FC236}">
                <a16:creationId xmlns:a16="http://schemas.microsoft.com/office/drawing/2014/main" id="{CF4E74E6-9F3D-6B26-7233-57D2A92CBE3A}"/>
              </a:ext>
            </a:extLst>
          </p:cNvPr>
          <p:cNvSpPr txBox="1"/>
          <p:nvPr/>
        </p:nvSpPr>
        <p:spPr>
          <a:xfrm>
            <a:off x="5406017" y="3686132"/>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34" name="文字方塊 33">
            <a:extLst>
              <a:ext uri="{FF2B5EF4-FFF2-40B4-BE49-F238E27FC236}">
                <a16:creationId xmlns:a16="http://schemas.microsoft.com/office/drawing/2014/main" id="{136F01CA-2486-8B6F-D39D-C16764634A55}"/>
              </a:ext>
            </a:extLst>
          </p:cNvPr>
          <p:cNvSpPr txBox="1"/>
          <p:nvPr/>
        </p:nvSpPr>
        <p:spPr>
          <a:xfrm>
            <a:off x="2802991" y="370482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35" name="文字方塊 34">
            <a:extLst>
              <a:ext uri="{FF2B5EF4-FFF2-40B4-BE49-F238E27FC236}">
                <a16:creationId xmlns:a16="http://schemas.microsoft.com/office/drawing/2014/main" id="{B8A3F0A9-9363-0FAE-9A2B-0EB6B3EBA6AC}"/>
              </a:ext>
            </a:extLst>
          </p:cNvPr>
          <p:cNvSpPr txBox="1"/>
          <p:nvPr/>
        </p:nvSpPr>
        <p:spPr>
          <a:xfrm>
            <a:off x="7943949" y="3704827"/>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p>
        </p:txBody>
      </p:sp>
      <p:sp>
        <p:nvSpPr>
          <p:cNvPr id="36" name="文字方塊 35">
            <a:extLst>
              <a:ext uri="{FF2B5EF4-FFF2-40B4-BE49-F238E27FC236}">
                <a16:creationId xmlns:a16="http://schemas.microsoft.com/office/drawing/2014/main" id="{4D42931D-391A-4CD7-CD02-88A9495E339D}"/>
              </a:ext>
            </a:extLst>
          </p:cNvPr>
          <p:cNvSpPr txBox="1"/>
          <p:nvPr/>
        </p:nvSpPr>
        <p:spPr>
          <a:xfrm>
            <a:off x="245917" y="4290166"/>
            <a:ext cx="11620981" cy="2246769"/>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水位值共</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階等級，此範例為二階注水。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測試圖，並找到異物或破碎。</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去除雜點，並找到破洞。</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圖五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p>
        </p:txBody>
      </p:sp>
    </p:spTree>
    <p:extLst>
      <p:ext uri="{BB962C8B-B14F-4D97-AF65-F5344CB8AC3E}">
        <p14:creationId xmlns:p14="http://schemas.microsoft.com/office/powerpoint/2010/main" val="365980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相框 的圖片&#10;&#10;自動產生的描述">
            <a:extLst>
              <a:ext uri="{FF2B5EF4-FFF2-40B4-BE49-F238E27FC236}">
                <a16:creationId xmlns:a16="http://schemas.microsoft.com/office/drawing/2014/main" id="{80D5FD51-43A5-CC7E-81F7-C73968459EFA}"/>
              </a:ext>
            </a:extLst>
          </p:cNvPr>
          <p:cNvPicPr>
            <a:picLocks noChangeAspect="1"/>
          </p:cNvPicPr>
          <p:nvPr/>
        </p:nvPicPr>
        <p:blipFill rotWithShape="1">
          <a:blip r:embed="rId2">
            <a:extLst>
              <a:ext uri="{28A0092B-C50C-407E-A947-70E740481C1C}">
                <a14:useLocalDpi xmlns:a14="http://schemas.microsoft.com/office/drawing/2010/main" val="0"/>
              </a:ext>
            </a:extLst>
          </a:blip>
          <a:srcRect l="16627" t="22467" r="40544" b="16265"/>
          <a:stretch/>
        </p:blipFill>
        <p:spPr>
          <a:xfrm>
            <a:off x="4179416" y="1470839"/>
            <a:ext cx="2476723" cy="2656033"/>
          </a:xfrm>
          <a:prstGeom prst="rect">
            <a:avLst/>
          </a:prstGeom>
        </p:spPr>
      </p:pic>
      <p:pic>
        <p:nvPicPr>
          <p:cNvPr id="12" name="圖片 11" descr="一張含有 文字, 監視器, 室內, 相框 的圖片&#10;&#10;自動產生的描述">
            <a:extLst>
              <a:ext uri="{FF2B5EF4-FFF2-40B4-BE49-F238E27FC236}">
                <a16:creationId xmlns:a16="http://schemas.microsoft.com/office/drawing/2014/main" id="{0C535EC3-90BC-D0D2-B130-3762B7C85ED8}"/>
              </a:ext>
            </a:extLst>
          </p:cNvPr>
          <p:cNvPicPr>
            <a:picLocks noChangeAspect="1"/>
          </p:cNvPicPr>
          <p:nvPr/>
        </p:nvPicPr>
        <p:blipFill rotWithShape="1">
          <a:blip r:embed="rId3">
            <a:extLst>
              <a:ext uri="{28A0092B-C50C-407E-A947-70E740481C1C}">
                <a14:useLocalDpi xmlns:a14="http://schemas.microsoft.com/office/drawing/2010/main" val="0"/>
              </a:ext>
            </a:extLst>
          </a:blip>
          <a:srcRect l="19574" t="23886" r="34884" b="10968"/>
          <a:stretch/>
        </p:blipFill>
        <p:spPr>
          <a:xfrm>
            <a:off x="6665185" y="1449467"/>
            <a:ext cx="2476856" cy="2656034"/>
          </a:xfrm>
          <a:prstGeom prst="rect">
            <a:avLst/>
          </a:prstGeom>
        </p:spPr>
      </p:pic>
      <p:pic>
        <p:nvPicPr>
          <p:cNvPr id="30" name="圖片 29">
            <a:extLst>
              <a:ext uri="{FF2B5EF4-FFF2-40B4-BE49-F238E27FC236}">
                <a16:creationId xmlns:a16="http://schemas.microsoft.com/office/drawing/2014/main" id="{1BAD8F6C-FD76-7ED9-FEE1-AD0982C89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249" y="1463296"/>
            <a:ext cx="2671120" cy="2671120"/>
          </a:xfrm>
          <a:prstGeom prst="rect">
            <a:avLst/>
          </a:prstGeom>
        </p:spPr>
      </p:pic>
      <p:sp>
        <p:nvSpPr>
          <p:cNvPr id="3" name="標題 2">
            <a:extLst>
              <a:ext uri="{FF2B5EF4-FFF2-40B4-BE49-F238E27FC236}">
                <a16:creationId xmlns:a16="http://schemas.microsoft.com/office/drawing/2014/main" id="{A181F699-3497-3002-7965-5FC63F072D35}"/>
              </a:ext>
            </a:extLst>
          </p:cNvPr>
          <p:cNvSpPr>
            <a:spLocks noGrp="1"/>
          </p:cNvSpPr>
          <p:nvPr>
            <p:ph type="title"/>
          </p:nvPr>
        </p:nvSpPr>
        <p:spPr/>
        <p:txBody>
          <a:bodyPr/>
          <a:lstStyle/>
          <a:p>
            <a:r>
              <a:rPr lang="zh-TW" altLang="en-US" dirty="0"/>
              <a:t>實驗 </a:t>
            </a:r>
            <a:r>
              <a:rPr lang="en-US" altLang="zh-TW" dirty="0"/>
              <a:t>–</a:t>
            </a:r>
            <a:r>
              <a:rPr lang="zh-TW" altLang="en-US" dirty="0"/>
              <a:t>破洞</a:t>
            </a:r>
            <a:r>
              <a:rPr lang="en-US" altLang="zh-TW" dirty="0"/>
              <a:t>3</a:t>
            </a:r>
            <a:r>
              <a:rPr lang="zh-TW" altLang="en-US" dirty="0"/>
              <a:t>測試</a:t>
            </a:r>
            <a:r>
              <a:rPr lang="en-US" altLang="zh-TW" dirty="0"/>
              <a:t>(</a:t>
            </a:r>
            <a:r>
              <a:rPr lang="zh-TW" altLang="en-US" dirty="0"/>
              <a:t>水位一</a:t>
            </a:r>
            <a:r>
              <a:rPr lang="en-US" altLang="zh-TW" dirty="0"/>
              <a:t>)</a:t>
            </a:r>
            <a:r>
              <a:rPr lang="zh-TW" altLang="en-US" dirty="0"/>
              <a:t> </a:t>
            </a:r>
          </a:p>
        </p:txBody>
      </p:sp>
      <p:pic>
        <p:nvPicPr>
          <p:cNvPr id="13" name="圖片 12" descr="一張含有 文字, 電子用品 的圖片&#10;&#10;自動產生的描述">
            <a:extLst>
              <a:ext uri="{FF2B5EF4-FFF2-40B4-BE49-F238E27FC236}">
                <a16:creationId xmlns:a16="http://schemas.microsoft.com/office/drawing/2014/main" id="{8DA8DB81-295B-C51B-6DC7-7397390EB9EC}"/>
              </a:ext>
            </a:extLst>
          </p:cNvPr>
          <p:cNvPicPr>
            <a:picLocks noChangeAspect="1"/>
          </p:cNvPicPr>
          <p:nvPr/>
        </p:nvPicPr>
        <p:blipFill rotWithShape="1">
          <a:blip r:embed="rId5">
            <a:extLst>
              <a:ext uri="{28A0092B-C50C-407E-A947-70E740481C1C}">
                <a14:useLocalDpi xmlns:a14="http://schemas.microsoft.com/office/drawing/2010/main" val="0"/>
              </a:ext>
            </a:extLst>
          </a:blip>
          <a:srcRect l="24165" t="53900" r="22928" b="37286"/>
          <a:stretch/>
        </p:blipFill>
        <p:spPr>
          <a:xfrm rot="16200000">
            <a:off x="-163815" y="2465942"/>
            <a:ext cx="2656034" cy="652000"/>
          </a:xfrm>
          <a:prstGeom prst="rect">
            <a:avLst/>
          </a:prstGeom>
        </p:spPr>
      </p:pic>
      <p:cxnSp>
        <p:nvCxnSpPr>
          <p:cNvPr id="15" name="直線接點 14">
            <a:extLst>
              <a:ext uri="{FF2B5EF4-FFF2-40B4-BE49-F238E27FC236}">
                <a16:creationId xmlns:a16="http://schemas.microsoft.com/office/drawing/2014/main" id="{C38C125B-7A71-70BF-ABDF-4CBCDD609CC4}"/>
              </a:ext>
            </a:extLst>
          </p:cNvPr>
          <p:cNvCxnSpPr/>
          <p:nvPr/>
        </p:nvCxnSpPr>
        <p:spPr>
          <a:xfrm>
            <a:off x="4170369" y="1449467"/>
            <a:ext cx="0" cy="2671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D4DDDD94-F8D2-E8F4-D8B3-6DA0CD058C9F}"/>
              </a:ext>
            </a:extLst>
          </p:cNvPr>
          <p:cNvCxnSpPr/>
          <p:nvPr/>
        </p:nvCxnSpPr>
        <p:spPr>
          <a:xfrm>
            <a:off x="1494725" y="1463924"/>
            <a:ext cx="0" cy="2671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239A35DE-E5EF-39E7-927E-89744950115D}"/>
              </a:ext>
            </a:extLst>
          </p:cNvPr>
          <p:cNvCxnSpPr>
            <a:cxnSpLocks/>
          </p:cNvCxnSpPr>
          <p:nvPr/>
        </p:nvCxnSpPr>
        <p:spPr>
          <a:xfrm>
            <a:off x="838201" y="1449467"/>
            <a:ext cx="8312886" cy="62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0E43DFA9-C346-9206-FF5A-D4D085AB6F33}"/>
              </a:ext>
            </a:extLst>
          </p:cNvPr>
          <p:cNvCxnSpPr>
            <a:cxnSpLocks/>
          </p:cNvCxnSpPr>
          <p:nvPr/>
        </p:nvCxnSpPr>
        <p:spPr>
          <a:xfrm>
            <a:off x="838201" y="1449467"/>
            <a:ext cx="0" cy="26855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56DF87FB-AF0D-1E70-85C4-A94A9EA8577A}"/>
              </a:ext>
            </a:extLst>
          </p:cNvPr>
          <p:cNvCxnSpPr>
            <a:cxnSpLocks/>
          </p:cNvCxnSpPr>
          <p:nvPr/>
        </p:nvCxnSpPr>
        <p:spPr>
          <a:xfrm>
            <a:off x="6651862" y="1463924"/>
            <a:ext cx="0" cy="26560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34897F5-3400-680C-2191-A92742CCA3EE}"/>
              </a:ext>
            </a:extLst>
          </p:cNvPr>
          <p:cNvCxnSpPr>
            <a:cxnSpLocks/>
          </p:cNvCxnSpPr>
          <p:nvPr/>
        </p:nvCxnSpPr>
        <p:spPr>
          <a:xfrm>
            <a:off x="838201" y="4119957"/>
            <a:ext cx="83128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8A98B6A3-8947-C04C-6361-0673EAB19918}"/>
              </a:ext>
            </a:extLst>
          </p:cNvPr>
          <p:cNvCxnSpPr>
            <a:cxnSpLocks/>
          </p:cNvCxnSpPr>
          <p:nvPr/>
        </p:nvCxnSpPr>
        <p:spPr>
          <a:xfrm flipH="1">
            <a:off x="9133355" y="1470839"/>
            <a:ext cx="8686" cy="26635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D6E60E-C792-D47B-8877-860F93B57762}"/>
              </a:ext>
            </a:extLst>
          </p:cNvPr>
          <p:cNvSpPr txBox="1"/>
          <p:nvPr/>
        </p:nvSpPr>
        <p:spPr>
          <a:xfrm>
            <a:off x="824879" y="37738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37" name="文字方塊 36">
            <a:extLst>
              <a:ext uri="{FF2B5EF4-FFF2-40B4-BE49-F238E27FC236}">
                <a16:creationId xmlns:a16="http://schemas.microsoft.com/office/drawing/2014/main" id="{DCD779BD-9834-6151-81D3-6F5E3C5768BC}"/>
              </a:ext>
            </a:extLst>
          </p:cNvPr>
          <p:cNvSpPr txBox="1"/>
          <p:nvPr/>
        </p:nvSpPr>
        <p:spPr>
          <a:xfrm>
            <a:off x="2507120" y="37738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38" name="文字方塊 37">
            <a:extLst>
              <a:ext uri="{FF2B5EF4-FFF2-40B4-BE49-F238E27FC236}">
                <a16:creationId xmlns:a16="http://schemas.microsoft.com/office/drawing/2014/main" id="{DB4E3302-14FA-F541-323E-F6C79B52873D}"/>
              </a:ext>
            </a:extLst>
          </p:cNvPr>
          <p:cNvSpPr txBox="1"/>
          <p:nvPr/>
        </p:nvSpPr>
        <p:spPr>
          <a:xfrm>
            <a:off x="5087949" y="3764455"/>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圖三</a:t>
            </a:r>
          </a:p>
        </p:txBody>
      </p:sp>
      <p:sp>
        <p:nvSpPr>
          <p:cNvPr id="39" name="文字方塊 38">
            <a:extLst>
              <a:ext uri="{FF2B5EF4-FFF2-40B4-BE49-F238E27FC236}">
                <a16:creationId xmlns:a16="http://schemas.microsoft.com/office/drawing/2014/main" id="{DF7A9E21-B2E8-0701-EDEF-7007B0A10155}"/>
              </a:ext>
            </a:extLst>
          </p:cNvPr>
          <p:cNvSpPr txBox="1"/>
          <p:nvPr/>
        </p:nvSpPr>
        <p:spPr>
          <a:xfrm>
            <a:off x="7576105" y="3773884"/>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圖四</a:t>
            </a:r>
          </a:p>
        </p:txBody>
      </p:sp>
      <p:sp>
        <p:nvSpPr>
          <p:cNvPr id="40" name="文字方塊 39">
            <a:extLst>
              <a:ext uri="{FF2B5EF4-FFF2-40B4-BE49-F238E27FC236}">
                <a16:creationId xmlns:a16="http://schemas.microsoft.com/office/drawing/2014/main" id="{CC7B1B10-8491-3A7A-5F60-69D8EE1766FC}"/>
              </a:ext>
            </a:extLst>
          </p:cNvPr>
          <p:cNvSpPr txBox="1"/>
          <p:nvPr/>
        </p:nvSpPr>
        <p:spPr>
          <a:xfrm>
            <a:off x="245917" y="4290166"/>
            <a:ext cx="11620981" cy="2246769"/>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水位值共</a:t>
            </a:r>
            <a:r>
              <a:rPr lang="en-US" altLang="zh-TW" sz="2800" dirty="0">
                <a:latin typeface="標楷體" panose="03000509000000000000" pitchFamily="65" charset="-120"/>
                <a:ea typeface="標楷體" panose="03000509000000000000" pitchFamily="65" charset="-120"/>
              </a:rPr>
              <a:t>8</a:t>
            </a:r>
            <a:r>
              <a:rPr lang="zh-TW" altLang="en-US" sz="2800" dirty="0">
                <a:latin typeface="標楷體" panose="03000509000000000000" pitchFamily="65" charset="-120"/>
                <a:ea typeface="標楷體" panose="03000509000000000000" pitchFamily="65" charset="-120"/>
              </a:rPr>
              <a:t>階等級，此範例為一階注水。</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測試圖，並找到異物或破碎。</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圖三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去除雜點，並找到破洞。</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圖四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邊緣檢測，使用多重注水當作門檻值。</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圖五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型態學</a:t>
            </a:r>
            <a:r>
              <a:rPr lang="en-US" altLang="zh-TW" sz="2800" dirty="0">
                <a:latin typeface="標楷體" panose="03000509000000000000" pitchFamily="65" charset="-120"/>
                <a:ea typeface="標楷體" panose="03000509000000000000" pitchFamily="65" charset="-120"/>
              </a:rPr>
              <a:t>Close</a:t>
            </a:r>
            <a:r>
              <a:rPr lang="zh-TW" altLang="en-US" sz="2800" dirty="0">
                <a:latin typeface="標楷體" panose="03000509000000000000" pitchFamily="65" charset="-120"/>
                <a:ea typeface="標楷體" panose="03000509000000000000" pitchFamily="65" charset="-120"/>
              </a:rPr>
              <a:t>，去除不必要雜點。</a:t>
            </a:r>
          </a:p>
        </p:txBody>
      </p:sp>
    </p:spTree>
    <p:extLst>
      <p:ext uri="{BB962C8B-B14F-4D97-AF65-F5344CB8AC3E}">
        <p14:creationId xmlns:p14="http://schemas.microsoft.com/office/powerpoint/2010/main" val="3667194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 </a:t>
            </a:r>
            <a:r>
              <a:rPr lang="en-US" altLang="zh-TW" dirty="0"/>
              <a:t>– </a:t>
            </a:r>
            <a:r>
              <a:rPr lang="zh-TW" altLang="en-US" dirty="0"/>
              <a:t>成果影片</a:t>
            </a:r>
          </a:p>
        </p:txBody>
      </p:sp>
      <p:pic>
        <p:nvPicPr>
          <p:cNvPr id="2" name="676458482.949282">
            <a:hlinkClick r:id="" action="ppaction://media"/>
            <a:extLst>
              <a:ext uri="{FF2B5EF4-FFF2-40B4-BE49-F238E27FC236}">
                <a16:creationId xmlns:a16="http://schemas.microsoft.com/office/drawing/2014/main" id="{D095A4B2-D936-3EBA-F77F-8199EE194A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3419951" y="-739979"/>
            <a:ext cx="5352096" cy="9514837"/>
          </a:xfrm>
          <a:prstGeom prst="rect">
            <a:avLst/>
          </a:prstGeom>
        </p:spPr>
      </p:pic>
    </p:spTree>
    <p:extLst>
      <p:ext uri="{BB962C8B-B14F-4D97-AF65-F5344CB8AC3E}">
        <p14:creationId xmlns:p14="http://schemas.microsoft.com/office/powerpoint/2010/main" val="33916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en-US" altLang="zh-TW" dirty="0"/>
              <a:t>TO</a:t>
            </a:r>
            <a:r>
              <a:rPr lang="zh-TW" altLang="en-US" dirty="0"/>
              <a:t> </a:t>
            </a:r>
            <a:r>
              <a:rPr lang="en-US" altLang="zh-TW" dirty="0"/>
              <a:t>DO</a:t>
            </a:r>
            <a:r>
              <a:rPr lang="zh-TW" altLang="en-US" dirty="0"/>
              <a:t> </a:t>
            </a:r>
            <a:r>
              <a:rPr lang="en-US" altLang="zh-TW" dirty="0"/>
              <a:t>LIST</a:t>
            </a:r>
            <a:endParaRPr lang="zh-TW" altLang="en-US" dirty="0"/>
          </a:p>
        </p:txBody>
      </p:sp>
      <p:sp>
        <p:nvSpPr>
          <p:cNvPr id="4" name="矩形 3">
            <a:extLst>
              <a:ext uri="{FF2B5EF4-FFF2-40B4-BE49-F238E27FC236}">
                <a16:creationId xmlns:a16="http://schemas.microsoft.com/office/drawing/2014/main" id="{3D52E025-269C-47AF-8999-23E11D4E93F3}"/>
              </a:ext>
            </a:extLst>
          </p:cNvPr>
          <p:cNvSpPr/>
          <p:nvPr/>
        </p:nvSpPr>
        <p:spPr>
          <a:xfrm>
            <a:off x="838199" y="1224282"/>
            <a:ext cx="10515598" cy="2862322"/>
          </a:xfrm>
          <a:prstGeom prst="rect">
            <a:avLst/>
          </a:prstGeom>
        </p:spPr>
        <p:txBody>
          <a:bodyPr wrap="square">
            <a:spAutoFit/>
          </a:bodyPr>
          <a:lstStyle/>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2022/05/13 ~ 2022/06/10</a:t>
            </a:r>
          </a:p>
          <a:p>
            <a:pPr marL="628653" lvl="1"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專案架構修改</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專案實驗流程</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實驗說明</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最後成果</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r>
              <a:rPr lang="en-US" altLang="zh-TW" sz="1200">
                <a:solidFill>
                  <a:prstClr val="black"/>
                </a:solidFill>
                <a:latin typeface="微軟正黑體" panose="020B0604030504040204" pitchFamily="34" charset="-120"/>
                <a:ea typeface="微軟正黑體" panose="020B0604030504040204" pitchFamily="34" charset="-120"/>
              </a:rPr>
              <a:t>CCL</a:t>
            </a:r>
            <a:r>
              <a:rPr lang="zh-TW" altLang="en-US" sz="1200">
                <a:solidFill>
                  <a:prstClr val="black"/>
                </a:solidFill>
                <a:latin typeface="微軟正黑體" panose="020B0604030504040204" pitchFamily="34" charset="-120"/>
                <a:ea typeface="微軟正黑體" panose="020B0604030504040204" pitchFamily="34" charset="-120"/>
              </a:rPr>
              <a:t>目前還有</a:t>
            </a:r>
            <a:r>
              <a:rPr lang="en-US" altLang="zh-TW" sz="1200">
                <a:solidFill>
                  <a:prstClr val="black"/>
                </a:solidFill>
                <a:latin typeface="微軟正黑體" panose="020B0604030504040204" pitchFamily="34" charset="-120"/>
                <a:ea typeface="微軟正黑體" panose="020B0604030504040204" pitchFamily="34" charset="-120"/>
              </a:rPr>
              <a:t>BUG</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2022/05/06 ~ 2022/05/13</a:t>
            </a:r>
          </a:p>
          <a:p>
            <a:pPr marL="628653" lvl="1" indent="-171453" defTabSz="914411">
              <a:buFont typeface="Arial" panose="020B0604020202020204" pitchFamily="34" charset="0"/>
              <a:buChar char="•"/>
              <a:defRPr/>
            </a:pPr>
            <a:r>
              <a:rPr lang="en-US" altLang="zh-TW" sz="1200" dirty="0" err="1">
                <a:solidFill>
                  <a:prstClr val="black"/>
                </a:solidFill>
                <a:latin typeface="微軟正黑體" panose="020B0604030504040204" pitchFamily="34" charset="-120"/>
                <a:ea typeface="微軟正黑體" panose="020B0604030504040204" pitchFamily="34" charset="-120"/>
              </a:rPr>
              <a:t>LinearRegression</a:t>
            </a:r>
            <a:r>
              <a:rPr lang="zh-TW" altLang="en-US" sz="1200" dirty="0">
                <a:solidFill>
                  <a:prstClr val="black"/>
                </a:solidFill>
                <a:latin typeface="微軟正黑體" panose="020B0604030504040204" pitchFamily="34" charset="-120"/>
                <a:ea typeface="微軟正黑體" panose="020B0604030504040204" pitchFamily="34" charset="-120"/>
              </a:rPr>
              <a:t>初步規劃</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2022/05/06</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2022/05/06</a:t>
            </a:r>
          </a:p>
          <a:p>
            <a:pPr marL="628653" lvl="1"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討論專案架構、需求、、分工</a:t>
            </a:r>
            <a:endParaRPr lang="en-US" altLang="zh-TW" sz="1200" dirty="0">
              <a:solidFill>
                <a:prstClr val="black"/>
              </a:solidFill>
              <a:latin typeface="微軟正黑體" panose="020B0604030504040204" pitchFamily="34" charset="-120"/>
              <a:ea typeface="微軟正黑體" panose="020B0604030504040204" pitchFamily="34" charset="-120"/>
            </a:endParaRPr>
          </a:p>
          <a:p>
            <a:pPr lvl="1" defTabSz="914411">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2022/05/19</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a:t>
            </a:r>
            <a:r>
              <a:rPr lang="zh-TW" altLang="en-US" sz="1200" dirty="0">
                <a:solidFill>
                  <a:prstClr val="black"/>
                </a:solidFill>
                <a:latin typeface="微軟正黑體" panose="020B0604030504040204" pitchFamily="34" charset="-120"/>
                <a:ea typeface="微軟正黑體" panose="020B0604030504040204" pitchFamily="34" charset="-120"/>
              </a:rPr>
              <a:t> </a:t>
            </a:r>
            <a:r>
              <a:rPr lang="en-US" altLang="zh-TW" sz="1200" dirty="0">
                <a:solidFill>
                  <a:prstClr val="black"/>
                </a:solidFill>
                <a:latin typeface="微軟正黑體" panose="020B0604030504040204" pitchFamily="34" charset="-120"/>
                <a:ea typeface="微軟正黑體" panose="020B0604030504040204" pitchFamily="34" charset="-120"/>
              </a:rPr>
              <a:t>2022/05/26</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AXI_BRAM</a:t>
            </a:r>
            <a:r>
              <a:rPr lang="zh-TW" altLang="en-US" sz="1200" dirty="0">
                <a:solidFill>
                  <a:prstClr val="black"/>
                </a:solidFill>
                <a:latin typeface="微軟正黑體" panose="020B0604030504040204" pitchFamily="34" charset="-120"/>
                <a:ea typeface="微軟正黑體" panose="020B0604030504040204" pitchFamily="34" charset="-120"/>
              </a:rPr>
              <a:t>、</a:t>
            </a:r>
            <a:r>
              <a:rPr lang="en-US" altLang="zh-TW" sz="1200" dirty="0">
                <a:solidFill>
                  <a:prstClr val="black"/>
                </a:solidFill>
                <a:latin typeface="微軟正黑體" panose="020B0604030504040204" pitchFamily="34" charset="-120"/>
                <a:ea typeface="微軟正黑體" panose="020B0604030504040204" pitchFamily="34" charset="-120"/>
              </a:rPr>
              <a:t>VGA Display</a:t>
            </a:r>
          </a:p>
        </p:txBody>
      </p:sp>
    </p:spTree>
    <p:extLst>
      <p:ext uri="{BB962C8B-B14F-4D97-AF65-F5344CB8AC3E}">
        <p14:creationId xmlns:p14="http://schemas.microsoft.com/office/powerpoint/2010/main" val="65587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實驗 </a:t>
            </a:r>
            <a:r>
              <a:rPr lang="en-US" altLang="zh-TW" dirty="0"/>
              <a:t>– </a:t>
            </a:r>
            <a:r>
              <a:rPr lang="zh-TW" altLang="en-US" dirty="0"/>
              <a:t>問題紀錄</a:t>
            </a:r>
          </a:p>
        </p:txBody>
      </p:sp>
      <p:grpSp>
        <p:nvGrpSpPr>
          <p:cNvPr id="6" name="群組 5">
            <a:extLst>
              <a:ext uri="{FF2B5EF4-FFF2-40B4-BE49-F238E27FC236}">
                <a16:creationId xmlns:a16="http://schemas.microsoft.com/office/drawing/2014/main" id="{2FB61BD2-B39D-0D2D-68FF-5767B3ACA64E}"/>
              </a:ext>
            </a:extLst>
          </p:cNvPr>
          <p:cNvGrpSpPr/>
          <p:nvPr/>
        </p:nvGrpSpPr>
        <p:grpSpPr>
          <a:xfrm>
            <a:off x="2092833" y="1460083"/>
            <a:ext cx="7772654" cy="3335437"/>
            <a:chOff x="1429667" y="1531203"/>
            <a:chExt cx="6508659" cy="2603917"/>
          </a:xfrm>
        </p:grpSpPr>
        <p:pic>
          <p:nvPicPr>
            <p:cNvPr id="4" name="圖片 3" descr="一張含有 文字, 監視器, 室內 的圖片&#10;&#10;自動產生的描述">
              <a:extLst>
                <a:ext uri="{FF2B5EF4-FFF2-40B4-BE49-F238E27FC236}">
                  <a16:creationId xmlns:a16="http://schemas.microsoft.com/office/drawing/2014/main" id="{4C1F3F0D-6E09-4BE7-0929-71DC76F5C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870" y="1531203"/>
              <a:ext cx="3473456" cy="2603917"/>
            </a:xfrm>
            <a:prstGeom prst="rect">
              <a:avLst/>
            </a:prstGeom>
          </p:spPr>
        </p:pic>
        <p:pic>
          <p:nvPicPr>
            <p:cNvPr id="5" name="圖片 4" descr="一張含有 文字, 室內, 電子用品 的圖片&#10;&#10;自動產生的描述">
              <a:extLst>
                <a:ext uri="{FF2B5EF4-FFF2-40B4-BE49-F238E27FC236}">
                  <a16:creationId xmlns:a16="http://schemas.microsoft.com/office/drawing/2014/main" id="{7DFF4C5C-5C49-C52F-BED3-8D689DFF4003}"/>
                </a:ext>
              </a:extLst>
            </p:cNvPr>
            <p:cNvPicPr>
              <a:picLocks noChangeAspect="1"/>
            </p:cNvPicPr>
            <p:nvPr/>
          </p:nvPicPr>
          <p:blipFill rotWithShape="1">
            <a:blip r:embed="rId4">
              <a:extLst>
                <a:ext uri="{28A0092B-C50C-407E-A947-70E740481C1C}">
                  <a14:useLocalDpi xmlns:a14="http://schemas.microsoft.com/office/drawing/2010/main" val="0"/>
                </a:ext>
              </a:extLst>
            </a:blip>
            <a:srcRect l="20811" t="24689" r="34607" b="19362"/>
            <a:stretch/>
          </p:blipFill>
          <p:spPr>
            <a:xfrm>
              <a:off x="1429667" y="1531203"/>
              <a:ext cx="2839524" cy="2603917"/>
            </a:xfrm>
            <a:prstGeom prst="rect">
              <a:avLst/>
            </a:prstGeom>
          </p:spPr>
        </p:pic>
      </p:grpSp>
      <p:sp>
        <p:nvSpPr>
          <p:cNvPr id="7" name="文字方塊 6">
            <a:extLst>
              <a:ext uri="{FF2B5EF4-FFF2-40B4-BE49-F238E27FC236}">
                <a16:creationId xmlns:a16="http://schemas.microsoft.com/office/drawing/2014/main" id="{8B096538-A8E6-9D8C-4BC0-9EF8838BF227}"/>
              </a:ext>
            </a:extLst>
          </p:cNvPr>
          <p:cNvSpPr txBox="1"/>
          <p:nvPr/>
        </p:nvSpPr>
        <p:spPr>
          <a:xfrm>
            <a:off x="3445954" y="4426188"/>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圖一</a:t>
            </a:r>
          </a:p>
        </p:txBody>
      </p:sp>
      <p:sp>
        <p:nvSpPr>
          <p:cNvPr id="8" name="文字方塊 7">
            <a:extLst>
              <a:ext uri="{FF2B5EF4-FFF2-40B4-BE49-F238E27FC236}">
                <a16:creationId xmlns:a16="http://schemas.microsoft.com/office/drawing/2014/main" id="{9F8FDAB2-50DD-531B-204B-C59695928A91}"/>
              </a:ext>
            </a:extLst>
          </p:cNvPr>
          <p:cNvSpPr txBox="1"/>
          <p:nvPr/>
        </p:nvSpPr>
        <p:spPr>
          <a:xfrm>
            <a:off x="7629049" y="4426188"/>
            <a:ext cx="646331" cy="369332"/>
          </a:xfrm>
          <a:prstGeom prst="rect">
            <a:avLst/>
          </a:prstGeom>
          <a:noFill/>
        </p:spPr>
        <p:txBody>
          <a:bodyPr wrap="none" rtlCol="0">
            <a:spAutoFit/>
          </a:bodyPr>
          <a:lstStyle/>
          <a:p>
            <a:r>
              <a:rPr lang="zh-TW" altLang="en-US" dirty="0">
                <a:highlight>
                  <a:srgbClr val="FFFF00"/>
                </a:highlight>
                <a:latin typeface="標楷體" panose="03000509000000000000" pitchFamily="65" charset="-120"/>
                <a:ea typeface="標楷體" panose="03000509000000000000" pitchFamily="65" charset="-120"/>
              </a:rPr>
              <a:t>圖二</a:t>
            </a:r>
          </a:p>
        </p:txBody>
      </p:sp>
      <p:sp>
        <p:nvSpPr>
          <p:cNvPr id="9" name="文字方塊 8">
            <a:extLst>
              <a:ext uri="{FF2B5EF4-FFF2-40B4-BE49-F238E27FC236}">
                <a16:creationId xmlns:a16="http://schemas.microsoft.com/office/drawing/2014/main" id="{1ABE9F38-93BF-3704-74C4-2AC2A9924D33}"/>
              </a:ext>
            </a:extLst>
          </p:cNvPr>
          <p:cNvSpPr txBox="1"/>
          <p:nvPr/>
        </p:nvSpPr>
        <p:spPr>
          <a:xfrm>
            <a:off x="245917" y="5139998"/>
            <a:ext cx="11620981" cy="954107"/>
          </a:xfrm>
          <a:prstGeom prst="rect">
            <a:avLst/>
          </a:prstGeom>
          <a:noFill/>
        </p:spPr>
        <p:txBody>
          <a:bodyPr vert="horz" wrap="square" rtlCol="0">
            <a:spAutoFit/>
          </a:bodyPr>
          <a:lstStyle/>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圖一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形態學後的圖像，並帶入到</a:t>
            </a:r>
            <a:r>
              <a:rPr lang="en-US" altLang="zh-TW" sz="2800" dirty="0">
                <a:latin typeface="標楷體" panose="03000509000000000000" pitchFamily="65" charset="-120"/>
                <a:ea typeface="標楷體" panose="03000509000000000000" pitchFamily="65" charset="-120"/>
              </a:rPr>
              <a:t>CCL</a:t>
            </a:r>
            <a:r>
              <a:rPr lang="zh-TW" altLang="en-US" sz="2800" dirty="0">
                <a:latin typeface="標楷體" panose="03000509000000000000" pitchFamily="65" charset="-120"/>
                <a:ea typeface="標楷體" panose="03000509000000000000" pitchFamily="65" charset="-120"/>
              </a:rPr>
              <a:t>找到最大面積區域。</a:t>
            </a:r>
            <a:endParaRPr lang="en-US" altLang="zh-TW" sz="2800" dirty="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p"/>
            </a:pPr>
            <a:r>
              <a:rPr lang="zh-TW" altLang="en-US" sz="2800" dirty="0">
                <a:latin typeface="標楷體" panose="03000509000000000000" pitchFamily="65" charset="-120"/>
                <a:ea typeface="標楷體" panose="03000509000000000000" pitchFamily="65" charset="-120"/>
              </a:rPr>
              <a:t>圖二 </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 </a:t>
            </a:r>
            <a:r>
              <a:rPr lang="en-US" altLang="zh-TW" sz="2800" dirty="0">
                <a:latin typeface="標楷體" panose="03000509000000000000" pitchFamily="65" charset="-120"/>
                <a:ea typeface="標楷體" panose="03000509000000000000" pitchFamily="65" charset="-120"/>
              </a:rPr>
              <a:t>CCL</a:t>
            </a:r>
            <a:r>
              <a:rPr lang="zh-TW" altLang="en-US" sz="2800" dirty="0">
                <a:latin typeface="標楷體" panose="03000509000000000000" pitchFamily="65" charset="-120"/>
                <a:ea typeface="標楷體" panose="03000509000000000000" pitchFamily="65" charset="-120"/>
              </a:rPr>
              <a:t>目前尚未修正好，未能找到最大面積區域。</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30420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14" name="矩形 13">
            <a:extLst>
              <a:ext uri="{FF2B5EF4-FFF2-40B4-BE49-F238E27FC236}">
                <a16:creationId xmlns:a16="http://schemas.microsoft.com/office/drawing/2014/main" id="{81D7C12B-A4A4-B67D-C5D6-93A154A640AA}"/>
              </a:ext>
            </a:extLst>
          </p:cNvPr>
          <p:cNvSpPr/>
          <p:nvPr/>
        </p:nvSpPr>
        <p:spPr>
          <a:xfrm>
            <a:off x="838199" y="1224282"/>
            <a:ext cx="10515598" cy="1107996"/>
          </a:xfrm>
          <a:prstGeom prst="rect">
            <a:avLst/>
          </a:prstGeom>
        </p:spPr>
        <p:txBody>
          <a:bodyPr wrap="square">
            <a:spAutoFit/>
          </a:bodyPr>
          <a:lstStyle/>
          <a:p>
            <a:pPr marL="171453" indent="-171453" defTabSz="914411">
              <a:buFont typeface="Arial" panose="020B0604020202020204" pitchFamily="34" charset="0"/>
              <a:buChar char="•"/>
              <a:defRPr/>
            </a:pPr>
            <a:r>
              <a:rPr lang="en-US" altLang="zh-TW" b="1" dirty="0">
                <a:solidFill>
                  <a:prstClr val="black"/>
                </a:solidFill>
                <a:latin typeface="微軟正黑體" panose="020B0604030504040204" pitchFamily="34" charset="-120"/>
                <a:ea typeface="微軟正黑體" panose="020B0604030504040204" pitchFamily="34" charset="-120"/>
              </a:rPr>
              <a:t>Unit Test :</a:t>
            </a:r>
          </a:p>
          <a:p>
            <a:pPr marL="342900" indent="-342900" defTabSz="914411">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顯示圖形</a:t>
            </a:r>
            <a:endParaRPr lang="en-US" altLang="zh-TW" sz="1600" dirty="0">
              <a:solidFill>
                <a:prstClr val="black"/>
              </a:solidFill>
              <a:latin typeface="微軟正黑體" panose="020B0604030504040204" pitchFamily="34" charset="-120"/>
              <a:ea typeface="微軟正黑體" panose="020B0604030504040204" pitchFamily="34" charset="-120"/>
            </a:endParaRPr>
          </a:p>
          <a:p>
            <a:pPr marL="342900" indent="-342900" defTabSz="914411">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AXI</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Bram </a:t>
            </a:r>
            <a:r>
              <a:rPr lang="zh-TW" altLang="en-US" sz="1600" dirty="0">
                <a:solidFill>
                  <a:prstClr val="black"/>
                </a:solidFill>
                <a:latin typeface="微軟正黑體" panose="020B0604030504040204" pitchFamily="34" charset="-120"/>
                <a:ea typeface="微軟正黑體" panose="020B0604030504040204" pitchFamily="34" charset="-120"/>
              </a:rPr>
              <a:t>寫入讀取</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701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14" name="矩形 13">
            <a:extLst>
              <a:ext uri="{FF2B5EF4-FFF2-40B4-BE49-F238E27FC236}">
                <a16:creationId xmlns:a16="http://schemas.microsoft.com/office/drawing/2014/main" id="{DA0589FA-3CC0-9600-2F8D-8C4A4826C677}"/>
              </a:ext>
            </a:extLst>
          </p:cNvPr>
          <p:cNvSpPr/>
          <p:nvPr/>
        </p:nvSpPr>
        <p:spPr>
          <a:xfrm>
            <a:off x="838199" y="1224282"/>
            <a:ext cx="10515598" cy="861774"/>
          </a:xfrm>
          <a:prstGeom prst="rect">
            <a:avLst/>
          </a:prstGeom>
        </p:spPr>
        <p:txBody>
          <a:bodyPr wrap="square">
            <a:spAutoFit/>
          </a:bodyPr>
          <a:lstStyle/>
          <a:p>
            <a:pPr marL="171453" indent="-171453" defTabSz="914411">
              <a:buFont typeface="Arial" panose="020B0604020202020204" pitchFamily="34" charset="0"/>
              <a:buChar char="•"/>
              <a:defRPr/>
            </a:pPr>
            <a:r>
              <a:rPr lang="en-US" altLang="zh-TW" b="1" dirty="0">
                <a:solidFill>
                  <a:prstClr val="black"/>
                </a:solidFill>
                <a:latin typeface="微軟正黑體" panose="020B0604030504040204" pitchFamily="34" charset="-120"/>
                <a:ea typeface="微軟正黑體" panose="020B0604030504040204" pitchFamily="34" charset="-120"/>
              </a:rPr>
              <a:t>VGA</a:t>
            </a:r>
            <a:r>
              <a:rPr lang="zh-TW" altLang="en-US" b="1" dirty="0">
                <a:solidFill>
                  <a:prstClr val="black"/>
                </a:solidFill>
                <a:latin typeface="微軟正黑體" panose="020B0604030504040204" pitchFamily="34" charset="-120"/>
                <a:ea typeface="微軟正黑體" panose="020B0604030504040204" pitchFamily="34" charset="-120"/>
              </a:rPr>
              <a:t>顯示圖形</a:t>
            </a:r>
            <a:endParaRPr lang="en-US" altLang="zh-TW" b="1" dirty="0">
              <a:solidFill>
                <a:prstClr val="black"/>
              </a:solidFill>
              <a:latin typeface="微軟正黑體" panose="020B0604030504040204" pitchFamily="34" charset="-120"/>
              <a:ea typeface="微軟正黑體" panose="020B0604030504040204" pitchFamily="34" charset="-120"/>
            </a:endParaRPr>
          </a:p>
          <a:p>
            <a:pPr marL="342900" indent="-342900" defTabSz="914411">
              <a:buAutoNum type="arabicPeriod"/>
              <a:defRPr/>
            </a:pPr>
            <a:r>
              <a:rPr lang="zh-TW" altLang="en-US" sz="1600" dirty="0">
                <a:solidFill>
                  <a:prstClr val="black"/>
                </a:solidFill>
                <a:latin typeface="微軟正黑體" panose="020B0604030504040204" pitchFamily="34" charset="-120"/>
                <a:ea typeface="微軟正黑體" panose="020B0604030504040204" pitchFamily="34" charset="-120"/>
              </a:rPr>
              <a:t>利用 </a:t>
            </a: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 顯示方形 </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完成</a:t>
            </a:r>
            <a:r>
              <a:rPr lang="en-US" altLang="zh-TW" sz="1600" dirty="0">
                <a:solidFill>
                  <a:prstClr val="black"/>
                </a:solidFill>
                <a:latin typeface="微軟正黑體" panose="020B0604030504040204" pitchFamily="34" charset="-120"/>
                <a:ea typeface="微軟正黑體" panose="020B0604030504040204" pitchFamily="34" charset="-120"/>
              </a:rPr>
              <a:t>)</a:t>
            </a:r>
          </a:p>
          <a:p>
            <a:pPr marL="342900" indent="-342900" defTabSz="914411">
              <a:buAutoNum type="arabicPeriod"/>
              <a:defRPr/>
            </a:pPr>
            <a:r>
              <a:rPr lang="zh-TW" altLang="en-US" sz="1600" dirty="0">
                <a:solidFill>
                  <a:prstClr val="black"/>
                </a:solidFill>
                <a:latin typeface="微軟正黑體" panose="020B0604030504040204" pitchFamily="34" charset="-120"/>
                <a:ea typeface="微軟正黑體" panose="020B0604030504040204" pitchFamily="34" charset="-120"/>
              </a:rPr>
              <a:t>利用 </a:t>
            </a: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 顯示圓形 </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待解決</a:t>
            </a:r>
            <a:r>
              <a:rPr lang="en-US" altLang="zh-TW" sz="1600" dirty="0">
                <a:solidFill>
                  <a:prstClr val="black"/>
                </a:solidFill>
                <a:latin typeface="微軟正黑體" panose="020B0604030504040204" pitchFamily="34" charset="-120"/>
                <a:ea typeface="微軟正黑體" panose="020B0604030504040204" pitchFamily="34" charset="-120"/>
              </a:rPr>
              <a:t>)</a:t>
            </a:r>
          </a:p>
        </p:txBody>
      </p:sp>
      <p:pic>
        <p:nvPicPr>
          <p:cNvPr id="15" name="Content Placeholder 5">
            <a:extLst>
              <a:ext uri="{FF2B5EF4-FFF2-40B4-BE49-F238E27FC236}">
                <a16:creationId xmlns:a16="http://schemas.microsoft.com/office/drawing/2014/main" id="{B5777599-EAF2-CE9A-828A-D08ABE5495C5}"/>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235849" y="1224283"/>
            <a:ext cx="2117947" cy="2825204"/>
          </a:xfrm>
        </p:spPr>
      </p:pic>
      <p:sp>
        <p:nvSpPr>
          <p:cNvPr id="16" name="矩形 15">
            <a:extLst>
              <a:ext uri="{FF2B5EF4-FFF2-40B4-BE49-F238E27FC236}">
                <a16:creationId xmlns:a16="http://schemas.microsoft.com/office/drawing/2014/main" id="{EAF85746-2CEA-A45C-00BF-55ED36C12476}"/>
              </a:ext>
            </a:extLst>
          </p:cNvPr>
          <p:cNvSpPr/>
          <p:nvPr/>
        </p:nvSpPr>
        <p:spPr>
          <a:xfrm>
            <a:off x="838199" y="2883500"/>
            <a:ext cx="6211882"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實驗結果</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右圖</a:t>
            </a:r>
            <a:r>
              <a:rPr lang="en-US" altLang="zh-TW" sz="1600" dirty="0">
                <a:solidFill>
                  <a:prstClr val="black"/>
                </a:solidFill>
                <a:latin typeface="微軟正黑體" panose="020B0604030504040204" pitchFamily="34" charset="-120"/>
                <a:ea typeface="微軟正黑體" panose="020B0604030504040204" pitchFamily="34" charset="-120"/>
              </a:rPr>
              <a:t>(1)</a:t>
            </a: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(2)</a:t>
            </a:r>
          </a:p>
        </p:txBody>
      </p:sp>
      <p:pic>
        <p:nvPicPr>
          <p:cNvPr id="17" name="675089263.887114">
            <a:hlinkClick r:id="" action="ppaction://media"/>
            <a:extLst>
              <a:ext uri="{FF2B5EF4-FFF2-40B4-BE49-F238E27FC236}">
                <a16:creationId xmlns:a16="http://schemas.microsoft.com/office/drawing/2014/main" id="{12DA1B39-49F4-8AA9-7302-08F49386BE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51630" y="1244632"/>
            <a:ext cx="2118904" cy="2825205"/>
          </a:xfrm>
          <a:prstGeom prst="rect">
            <a:avLst/>
          </a:prstGeom>
        </p:spPr>
      </p:pic>
      <p:pic>
        <p:nvPicPr>
          <p:cNvPr id="18" name="Picture 4">
            <a:extLst>
              <a:ext uri="{FF2B5EF4-FFF2-40B4-BE49-F238E27FC236}">
                <a16:creationId xmlns:a16="http://schemas.microsoft.com/office/drawing/2014/main" id="{A9DF2B31-C0C9-E7F7-EF59-9BCAA6A61E2C}"/>
              </a:ext>
            </a:extLst>
          </p:cNvPr>
          <p:cNvPicPr>
            <a:picLocks noChangeAspect="1"/>
          </p:cNvPicPr>
          <p:nvPr/>
        </p:nvPicPr>
        <p:blipFill>
          <a:blip r:embed="rId6"/>
          <a:stretch>
            <a:fillRect/>
          </a:stretch>
        </p:blipFill>
        <p:spPr>
          <a:xfrm>
            <a:off x="1219914" y="4579770"/>
            <a:ext cx="10054452" cy="1819583"/>
          </a:xfrm>
          <a:prstGeom prst="rect">
            <a:avLst/>
          </a:prstGeom>
        </p:spPr>
      </p:pic>
      <mc:AlternateContent xmlns:mc="http://schemas.openxmlformats.org/markup-compatibility/2006" xmlns:a14="http://schemas.microsoft.com/office/drawing/2010/main">
        <mc:Choice Requires="a14">
          <p:sp>
            <p:nvSpPr>
              <p:cNvPr id="19" name="TextBox 5">
                <a:extLst>
                  <a:ext uri="{FF2B5EF4-FFF2-40B4-BE49-F238E27FC236}">
                    <a16:creationId xmlns:a16="http://schemas.microsoft.com/office/drawing/2014/main" id="{73700232-736B-E635-3B42-CFD493418F90}"/>
                  </a:ext>
                </a:extLst>
              </p:cNvPr>
              <p:cNvSpPr txBox="1"/>
              <p:nvPr/>
            </p:nvSpPr>
            <p:spPr>
              <a:xfrm>
                <a:off x="7334362" y="5137233"/>
                <a:ext cx="40194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e>
                        <m:sup>
                          <m:r>
                            <a:rPr lang="en-US" i="1">
                              <a:latin typeface="Cambria Math" panose="02040503050406030204" pitchFamily="18" charset="0"/>
                            </a:rPr>
                            <m:t>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Radius</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circle</m:t>
                      </m:r>
                    </m:oMath>
                  </m:oMathPara>
                </a14:m>
                <a:endParaRPr lang="en-US" dirty="0"/>
              </a:p>
            </p:txBody>
          </p:sp>
        </mc:Choice>
        <mc:Fallback xmlns="">
          <p:sp>
            <p:nvSpPr>
              <p:cNvPr id="19" name="TextBox 5">
                <a:extLst>
                  <a:ext uri="{FF2B5EF4-FFF2-40B4-BE49-F238E27FC236}">
                    <a16:creationId xmlns:a16="http://schemas.microsoft.com/office/drawing/2014/main" id="{73700232-736B-E635-3B42-CFD493418F90}"/>
                  </a:ext>
                </a:extLst>
              </p:cNvPr>
              <p:cNvSpPr txBox="1">
                <a:spLocks noRot="1" noChangeAspect="1" noMove="1" noResize="1" noEditPoints="1" noAdjustHandles="1" noChangeArrowheads="1" noChangeShapeType="1" noTextEdit="1"/>
              </p:cNvSpPr>
              <p:nvPr/>
            </p:nvSpPr>
            <p:spPr>
              <a:xfrm>
                <a:off x="7334362" y="5137233"/>
                <a:ext cx="4019434" cy="276999"/>
              </a:xfrm>
              <a:prstGeom prst="rect">
                <a:avLst/>
              </a:prstGeom>
              <a:blipFill>
                <a:blip r:embed="rId7"/>
                <a:stretch>
                  <a:fillRect l="-1669" t="-4444" r="-1214" b="-35556"/>
                </a:stretch>
              </a:blipFill>
            </p:spPr>
            <p:txBody>
              <a:bodyPr/>
              <a:lstStyle/>
              <a:p>
                <a:r>
                  <a:rPr lang="zh-TW" altLang="en-US">
                    <a:noFill/>
                  </a:rPr>
                  <a:t> </a:t>
                </a:r>
              </a:p>
            </p:txBody>
          </p:sp>
        </mc:Fallback>
      </mc:AlternateContent>
      <p:sp>
        <p:nvSpPr>
          <p:cNvPr id="20" name="TextBox 6">
            <a:extLst>
              <a:ext uri="{FF2B5EF4-FFF2-40B4-BE49-F238E27FC236}">
                <a16:creationId xmlns:a16="http://schemas.microsoft.com/office/drawing/2014/main" id="{66607EED-910B-7D90-62C6-83E55D97FEEE}"/>
              </a:ext>
            </a:extLst>
          </p:cNvPr>
          <p:cNvSpPr txBox="1"/>
          <p:nvPr/>
        </p:nvSpPr>
        <p:spPr>
          <a:xfrm>
            <a:off x="3442547" y="5433202"/>
            <a:ext cx="5938787" cy="369332"/>
          </a:xfrm>
          <a:prstGeom prst="rect">
            <a:avLst/>
          </a:prstGeom>
          <a:noFill/>
          <a:ln w="38100">
            <a:solidFill>
              <a:srgbClr val="FF0000"/>
            </a:solidFill>
          </a:ln>
        </p:spPr>
        <p:txBody>
          <a:bodyPr wrap="square" rtlCol="0">
            <a:spAutoFit/>
          </a:bodyPr>
          <a:lstStyle/>
          <a:p>
            <a:endParaRPr lang="en-US" dirty="0"/>
          </a:p>
        </p:txBody>
      </p:sp>
      <p:sp>
        <p:nvSpPr>
          <p:cNvPr id="21" name="Oval 7">
            <a:extLst>
              <a:ext uri="{FF2B5EF4-FFF2-40B4-BE49-F238E27FC236}">
                <a16:creationId xmlns:a16="http://schemas.microsoft.com/office/drawing/2014/main" id="{40121F29-8B58-C74A-34AF-9D27F44F5A0B}"/>
              </a:ext>
            </a:extLst>
          </p:cNvPr>
          <p:cNvSpPr/>
          <p:nvPr/>
        </p:nvSpPr>
        <p:spPr>
          <a:xfrm>
            <a:off x="917634" y="5032566"/>
            <a:ext cx="1501541" cy="1366787"/>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Oval 8">
            <a:extLst>
              <a:ext uri="{FF2B5EF4-FFF2-40B4-BE49-F238E27FC236}">
                <a16:creationId xmlns:a16="http://schemas.microsoft.com/office/drawing/2014/main" id="{7CF3FA91-2AE5-0CF6-E827-B4CC7FAA0EBC}"/>
              </a:ext>
            </a:extLst>
          </p:cNvPr>
          <p:cNvSpPr/>
          <p:nvPr/>
        </p:nvSpPr>
        <p:spPr>
          <a:xfrm>
            <a:off x="1639528" y="5677459"/>
            <a:ext cx="77002" cy="96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9">
            <a:extLst>
              <a:ext uri="{FF2B5EF4-FFF2-40B4-BE49-F238E27FC236}">
                <a16:creationId xmlns:a16="http://schemas.microsoft.com/office/drawing/2014/main" id="{8BA11CAB-9D2E-20DB-A3C3-E847E9DC42BB}"/>
              </a:ext>
            </a:extLst>
          </p:cNvPr>
          <p:cNvSpPr txBox="1"/>
          <p:nvPr/>
        </p:nvSpPr>
        <p:spPr>
          <a:xfrm>
            <a:off x="1533650" y="5773826"/>
            <a:ext cx="707245" cy="369332"/>
          </a:xfrm>
          <a:prstGeom prst="rect">
            <a:avLst/>
          </a:prstGeom>
          <a:noFill/>
        </p:spPr>
        <p:txBody>
          <a:bodyPr wrap="none" rtlCol="0">
            <a:spAutoFit/>
          </a:bodyPr>
          <a:lstStyle/>
          <a:p>
            <a:r>
              <a:rPr lang="en-US" dirty="0"/>
              <a:t>c(</a:t>
            </a:r>
            <a:r>
              <a:rPr lang="en-US" dirty="0" err="1"/>
              <a:t>h,k</a:t>
            </a:r>
            <a:r>
              <a:rPr lang="en-US" dirty="0"/>
              <a:t>)</a:t>
            </a:r>
          </a:p>
        </p:txBody>
      </p:sp>
      <p:sp>
        <p:nvSpPr>
          <p:cNvPr id="24" name="TextBox 10">
            <a:extLst>
              <a:ext uri="{FF2B5EF4-FFF2-40B4-BE49-F238E27FC236}">
                <a16:creationId xmlns:a16="http://schemas.microsoft.com/office/drawing/2014/main" id="{731B017F-5CB0-9B9A-B6C1-9EB500BA7EBB}"/>
              </a:ext>
            </a:extLst>
          </p:cNvPr>
          <p:cNvSpPr txBox="1"/>
          <p:nvPr/>
        </p:nvSpPr>
        <p:spPr>
          <a:xfrm>
            <a:off x="2052728" y="4914030"/>
            <a:ext cx="708848" cy="369332"/>
          </a:xfrm>
          <a:prstGeom prst="rect">
            <a:avLst/>
          </a:prstGeom>
          <a:noFill/>
        </p:spPr>
        <p:txBody>
          <a:bodyPr wrap="none" rtlCol="0">
            <a:spAutoFit/>
          </a:bodyPr>
          <a:lstStyle/>
          <a:p>
            <a:r>
              <a:rPr lang="en-US" dirty="0"/>
              <a:t>p(</a:t>
            </a:r>
            <a:r>
              <a:rPr lang="en-US" dirty="0" err="1"/>
              <a:t>x,y</a:t>
            </a:r>
            <a:r>
              <a:rPr lang="en-US" dirty="0"/>
              <a:t>)</a:t>
            </a:r>
          </a:p>
        </p:txBody>
      </p:sp>
      <p:cxnSp>
        <p:nvCxnSpPr>
          <p:cNvPr id="25" name="Straight Arrow Connector 12">
            <a:extLst>
              <a:ext uri="{FF2B5EF4-FFF2-40B4-BE49-F238E27FC236}">
                <a16:creationId xmlns:a16="http://schemas.microsoft.com/office/drawing/2014/main" id="{878AFBC6-B077-30F7-27A7-426C5F0A88B3}"/>
              </a:ext>
            </a:extLst>
          </p:cNvPr>
          <p:cNvCxnSpPr>
            <a:cxnSpLocks/>
          </p:cNvCxnSpPr>
          <p:nvPr/>
        </p:nvCxnSpPr>
        <p:spPr>
          <a:xfrm flipV="1">
            <a:off x="1679680" y="5228624"/>
            <a:ext cx="561215" cy="48219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6" name="矩形 25">
            <a:extLst>
              <a:ext uri="{FF2B5EF4-FFF2-40B4-BE49-F238E27FC236}">
                <a16:creationId xmlns:a16="http://schemas.microsoft.com/office/drawing/2014/main" id="{07ABCFF3-ADF2-5563-909F-1C4E7D26431C}"/>
              </a:ext>
            </a:extLst>
          </p:cNvPr>
          <p:cNvSpPr/>
          <p:nvPr/>
        </p:nvSpPr>
        <p:spPr>
          <a:xfrm>
            <a:off x="7051630" y="4152112"/>
            <a:ext cx="2118904" cy="338554"/>
          </a:xfrm>
          <a:prstGeom prst="rect">
            <a:avLst/>
          </a:prstGeom>
        </p:spPr>
        <p:txBody>
          <a:bodyPr wrap="square">
            <a:spAutoFit/>
          </a:bodyPr>
          <a:lstStyle/>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(1) </a:t>
            </a:r>
            <a:r>
              <a:rPr lang="zh-TW" altLang="en-US" sz="1600" dirty="0">
                <a:solidFill>
                  <a:prstClr val="black"/>
                </a:solidFill>
                <a:latin typeface="微軟正黑體" panose="020B0604030504040204" pitchFamily="34" charset="-120"/>
                <a:ea typeface="微軟正黑體" panose="020B0604030504040204" pitchFamily="34" charset="-120"/>
              </a:rPr>
              <a:t>圓形無信號輸入</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27" name="矩形 26">
            <a:extLst>
              <a:ext uri="{FF2B5EF4-FFF2-40B4-BE49-F238E27FC236}">
                <a16:creationId xmlns:a16="http://schemas.microsoft.com/office/drawing/2014/main" id="{B10AFA00-A83D-73B7-3F0B-0BE94D16388F}"/>
              </a:ext>
            </a:extLst>
          </p:cNvPr>
          <p:cNvSpPr/>
          <p:nvPr/>
        </p:nvSpPr>
        <p:spPr>
          <a:xfrm>
            <a:off x="9381334" y="4145351"/>
            <a:ext cx="2118904" cy="338554"/>
          </a:xfrm>
          <a:prstGeom prst="rect">
            <a:avLst/>
          </a:prstGeom>
        </p:spPr>
        <p:txBody>
          <a:bodyPr wrap="square">
            <a:spAutoFit/>
          </a:bodyPr>
          <a:lstStyle/>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(2) </a:t>
            </a:r>
            <a:r>
              <a:rPr lang="zh-TW" altLang="en-US" sz="1600" dirty="0">
                <a:solidFill>
                  <a:prstClr val="black"/>
                </a:solidFill>
                <a:latin typeface="微軟正黑體" panose="020B0604030504040204" pitchFamily="34" charset="-120"/>
                <a:ea typeface="微軟正黑體" panose="020B0604030504040204" pitchFamily="34" charset="-120"/>
              </a:rPr>
              <a:t>方形</a:t>
            </a: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顯示</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28" name="矩形 27">
            <a:extLst>
              <a:ext uri="{FF2B5EF4-FFF2-40B4-BE49-F238E27FC236}">
                <a16:creationId xmlns:a16="http://schemas.microsoft.com/office/drawing/2014/main" id="{53516F4C-1404-AC08-DAB4-6F36AE2EA04E}"/>
              </a:ext>
            </a:extLst>
          </p:cNvPr>
          <p:cNvSpPr/>
          <p:nvPr/>
        </p:nvSpPr>
        <p:spPr>
          <a:xfrm>
            <a:off x="5215458" y="6359208"/>
            <a:ext cx="2118904" cy="338554"/>
          </a:xfrm>
          <a:prstGeom prst="rect">
            <a:avLst/>
          </a:prstGeom>
        </p:spPr>
        <p:txBody>
          <a:bodyPr wrap="square">
            <a:spAutoFit/>
          </a:bodyPr>
          <a:lstStyle/>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(3) </a:t>
            </a:r>
            <a:r>
              <a:rPr lang="zh-TW" altLang="en-US" sz="1600" dirty="0">
                <a:solidFill>
                  <a:prstClr val="black"/>
                </a:solidFill>
                <a:latin typeface="微軟正黑體" panose="020B0604030504040204" pitchFamily="34" charset="-120"/>
                <a:ea typeface="微軟正黑體" panose="020B0604030504040204" pitchFamily="34" charset="-120"/>
              </a:rPr>
              <a:t>輸出圓形</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A650553B-6A7B-B455-5362-EE7C8D7B7D15}"/>
              </a:ext>
            </a:extLst>
          </p:cNvPr>
          <p:cNvSpPr/>
          <p:nvPr/>
        </p:nvSpPr>
        <p:spPr>
          <a:xfrm>
            <a:off x="839747" y="2175160"/>
            <a:ext cx="10515598"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測試方法</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在程式設定的條件範圍內，輸出顏色在螢幕上</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30" name="矩形 29">
            <a:extLst>
              <a:ext uri="{FF2B5EF4-FFF2-40B4-BE49-F238E27FC236}">
                <a16:creationId xmlns:a16="http://schemas.microsoft.com/office/drawing/2014/main" id="{81F9D1D8-229B-F963-6B2C-F1A7FCC37D94}"/>
              </a:ext>
            </a:extLst>
          </p:cNvPr>
          <p:cNvSpPr/>
          <p:nvPr/>
        </p:nvSpPr>
        <p:spPr>
          <a:xfrm>
            <a:off x="838199" y="3564788"/>
            <a:ext cx="6211882"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問題紀錄</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方形圖案可以正常顯示，但圓形無法正常輸出到螢幕上顯示</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477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7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29" name="矩形 28">
            <a:extLst>
              <a:ext uri="{FF2B5EF4-FFF2-40B4-BE49-F238E27FC236}">
                <a16:creationId xmlns:a16="http://schemas.microsoft.com/office/drawing/2014/main" id="{A650553B-6A7B-B455-5362-EE7C8D7B7D15}"/>
              </a:ext>
            </a:extLst>
          </p:cNvPr>
          <p:cNvSpPr/>
          <p:nvPr/>
        </p:nvSpPr>
        <p:spPr>
          <a:xfrm>
            <a:off x="839747" y="1525577"/>
            <a:ext cx="10515598" cy="615553"/>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測試方法</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PS</a:t>
            </a:r>
            <a:r>
              <a:rPr lang="zh-TW" altLang="en-US" sz="1600" dirty="0">
                <a:solidFill>
                  <a:prstClr val="black"/>
                </a:solidFill>
                <a:latin typeface="微軟正黑體" panose="020B0604030504040204" pitchFamily="34" charset="-120"/>
                <a:ea typeface="微軟正黑體" panose="020B0604030504040204" pitchFamily="34" charset="-120"/>
              </a:rPr>
              <a:t>端透過</a:t>
            </a:r>
            <a:r>
              <a:rPr lang="en-US" altLang="zh-TW" sz="1600" dirty="0">
                <a:solidFill>
                  <a:prstClr val="black"/>
                </a:solidFill>
                <a:latin typeface="微軟正黑體" panose="020B0604030504040204" pitchFamily="34" charset="-120"/>
                <a:ea typeface="微軟正黑體" panose="020B0604030504040204" pitchFamily="34" charset="-120"/>
              </a:rPr>
              <a:t>AXI</a:t>
            </a:r>
            <a:r>
              <a:rPr lang="zh-TW" altLang="en-US" sz="1600" dirty="0">
                <a:solidFill>
                  <a:prstClr val="black"/>
                </a:solidFill>
                <a:latin typeface="微軟正黑體" panose="020B0604030504040204" pitchFamily="34" charset="-120"/>
                <a:ea typeface="微軟正黑體" panose="020B0604030504040204" pitchFamily="34" charset="-120"/>
              </a:rPr>
              <a:t>寫入及讀取</a:t>
            </a:r>
            <a:r>
              <a:rPr lang="en-US" altLang="zh-TW" sz="1600" dirty="0">
                <a:solidFill>
                  <a:prstClr val="black"/>
                </a:solidFill>
                <a:latin typeface="微軟正黑體" panose="020B0604030504040204" pitchFamily="34" charset="-120"/>
                <a:ea typeface="微軟正黑體" panose="020B0604030504040204" pitchFamily="34" charset="-120"/>
              </a:rPr>
              <a:t>PL</a:t>
            </a:r>
            <a:r>
              <a:rPr lang="zh-TW" altLang="en-US" sz="1600" dirty="0">
                <a:solidFill>
                  <a:prstClr val="black"/>
                </a:solidFill>
                <a:latin typeface="微軟正黑體" panose="020B0604030504040204" pitchFamily="34" charset="-120"/>
                <a:ea typeface="微軟正黑體" panose="020B0604030504040204" pitchFamily="34" charset="-120"/>
              </a:rPr>
              <a:t>端</a:t>
            </a:r>
            <a:r>
              <a:rPr lang="en-US" altLang="zh-TW" sz="1600" dirty="0">
                <a:solidFill>
                  <a:prstClr val="black"/>
                </a:solidFill>
                <a:latin typeface="微軟正黑體" panose="020B0604030504040204" pitchFamily="34" charset="-120"/>
                <a:ea typeface="微軟正黑體" panose="020B0604030504040204" pitchFamily="34" charset="-120"/>
              </a:rPr>
              <a:t>Bram</a:t>
            </a:r>
            <a:r>
              <a:rPr lang="zh-TW" altLang="en-US" sz="1600" dirty="0">
                <a:solidFill>
                  <a:prstClr val="black"/>
                </a:solidFill>
                <a:latin typeface="微軟正黑體" panose="020B0604030504040204" pitchFamily="34" charset="-120"/>
                <a:ea typeface="微軟正黑體" panose="020B0604030504040204" pitchFamily="34" charset="-120"/>
              </a:rPr>
              <a:t>的資料，並列印出讀取到的資料</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30" name="矩形 29">
            <a:extLst>
              <a:ext uri="{FF2B5EF4-FFF2-40B4-BE49-F238E27FC236}">
                <a16:creationId xmlns:a16="http://schemas.microsoft.com/office/drawing/2014/main" id="{419D7614-1672-166B-3EA7-A8ED1E6CE9B5}"/>
              </a:ext>
            </a:extLst>
          </p:cNvPr>
          <p:cNvSpPr/>
          <p:nvPr/>
        </p:nvSpPr>
        <p:spPr>
          <a:xfrm>
            <a:off x="838199" y="1224282"/>
            <a:ext cx="10515598" cy="369332"/>
          </a:xfrm>
          <a:prstGeom prst="rect">
            <a:avLst/>
          </a:prstGeom>
        </p:spPr>
        <p:txBody>
          <a:bodyPr wrap="square">
            <a:spAutoFit/>
          </a:bodyPr>
          <a:lstStyle/>
          <a:p>
            <a:pPr marL="171453" indent="-171453" defTabSz="914411">
              <a:buFont typeface="Arial" panose="020B0604020202020204" pitchFamily="34" charset="0"/>
              <a:buChar char="•"/>
              <a:defRPr/>
            </a:pPr>
            <a:r>
              <a:rPr lang="en-US" altLang="zh-TW" b="1" dirty="0">
                <a:solidFill>
                  <a:prstClr val="black"/>
                </a:solidFill>
                <a:latin typeface="微軟正黑體" panose="020B0604030504040204" pitchFamily="34" charset="-120"/>
                <a:ea typeface="微軟正黑體" panose="020B0604030504040204" pitchFamily="34" charset="-120"/>
              </a:rPr>
              <a:t>AXI</a:t>
            </a:r>
            <a:r>
              <a:rPr lang="zh-TW" altLang="en-US" b="1" dirty="0">
                <a:solidFill>
                  <a:prstClr val="black"/>
                </a:solidFill>
                <a:latin typeface="微軟正黑體" panose="020B0604030504040204" pitchFamily="34" charset="-120"/>
                <a:ea typeface="微軟正黑體" panose="020B0604030504040204" pitchFamily="34" charset="-120"/>
              </a:rPr>
              <a:t> </a:t>
            </a:r>
            <a:r>
              <a:rPr lang="en-US" altLang="zh-TW" b="1" dirty="0">
                <a:solidFill>
                  <a:prstClr val="black"/>
                </a:solidFill>
                <a:latin typeface="微軟正黑體" panose="020B0604030504040204" pitchFamily="34" charset="-120"/>
                <a:ea typeface="微軟正黑體" panose="020B0604030504040204" pitchFamily="34" charset="-120"/>
              </a:rPr>
              <a:t>Bram</a:t>
            </a:r>
            <a:r>
              <a:rPr lang="zh-TW" altLang="en-US" b="1" dirty="0">
                <a:solidFill>
                  <a:prstClr val="black"/>
                </a:solidFill>
                <a:latin typeface="微軟正黑體" panose="020B0604030504040204" pitchFamily="34" charset="-120"/>
                <a:ea typeface="微軟正黑體" panose="020B0604030504040204" pitchFamily="34" charset="-120"/>
              </a:rPr>
              <a:t>寫入讀取</a:t>
            </a:r>
            <a:endParaRPr lang="en-US" altLang="zh-TW" b="1" dirty="0">
              <a:solidFill>
                <a:prstClr val="black"/>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48CA808F-FB84-5961-69AF-554305EFD962}"/>
              </a:ext>
            </a:extLst>
          </p:cNvPr>
          <p:cNvSpPr/>
          <p:nvPr/>
        </p:nvSpPr>
        <p:spPr>
          <a:xfrm>
            <a:off x="838199" y="2141130"/>
            <a:ext cx="10515598" cy="369332"/>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系統設計 </a:t>
            </a:r>
            <a:r>
              <a:rPr lang="en-US" altLang="zh-TW" b="1" dirty="0">
                <a:solidFill>
                  <a:prstClr val="black"/>
                </a:solidFill>
                <a:latin typeface="微軟正黑體" panose="020B0604030504040204" pitchFamily="34" charset="-120"/>
                <a:ea typeface="微軟正黑體" panose="020B0604030504040204" pitchFamily="34" charset="-120"/>
              </a:rPr>
              <a:t>(Diagram)</a:t>
            </a:r>
            <a:r>
              <a:rPr lang="zh-TW" altLang="en-US" b="1" dirty="0">
                <a:solidFill>
                  <a:prstClr val="black"/>
                </a:solidFill>
                <a:latin typeface="微軟正黑體" panose="020B0604030504040204" pitchFamily="34" charset="-120"/>
                <a:ea typeface="微軟正黑體" panose="020B0604030504040204" pitchFamily="34" charset="-120"/>
              </a:rPr>
              <a:t> </a:t>
            </a:r>
            <a:r>
              <a:rPr lang="en-US" altLang="zh-TW" b="1" dirty="0">
                <a:solidFill>
                  <a:prstClr val="black"/>
                </a:solidFill>
                <a:latin typeface="微軟正黑體" panose="020B0604030504040204" pitchFamily="34" charset="-120"/>
                <a:ea typeface="微軟正黑體" panose="020B0604030504040204" pitchFamily="34" charset="-120"/>
              </a:rPr>
              <a:t>:</a:t>
            </a:r>
          </a:p>
        </p:txBody>
      </p:sp>
      <p:pic>
        <p:nvPicPr>
          <p:cNvPr id="7" name="圖片 6">
            <a:extLst>
              <a:ext uri="{FF2B5EF4-FFF2-40B4-BE49-F238E27FC236}">
                <a16:creationId xmlns:a16="http://schemas.microsoft.com/office/drawing/2014/main" id="{0114AF19-AF7E-063C-ED84-F8D25EDFB3E2}"/>
              </a:ext>
            </a:extLst>
          </p:cNvPr>
          <p:cNvPicPr>
            <a:picLocks noChangeAspect="1"/>
          </p:cNvPicPr>
          <p:nvPr/>
        </p:nvPicPr>
        <p:blipFill rotWithShape="1">
          <a:blip r:embed="rId2"/>
          <a:srcRect t="6128"/>
          <a:stretch/>
        </p:blipFill>
        <p:spPr>
          <a:xfrm>
            <a:off x="838199" y="2510462"/>
            <a:ext cx="10515598" cy="3851379"/>
          </a:xfrm>
          <a:prstGeom prst="rect">
            <a:avLst/>
          </a:prstGeom>
        </p:spPr>
      </p:pic>
    </p:spTree>
    <p:extLst>
      <p:ext uri="{BB962C8B-B14F-4D97-AF65-F5344CB8AC3E}">
        <p14:creationId xmlns:p14="http://schemas.microsoft.com/office/powerpoint/2010/main" val="156353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14" name="矩形 13">
            <a:extLst>
              <a:ext uri="{FF2B5EF4-FFF2-40B4-BE49-F238E27FC236}">
                <a16:creationId xmlns:a16="http://schemas.microsoft.com/office/drawing/2014/main" id="{DA0589FA-3CC0-9600-2F8D-8C4A4826C677}"/>
              </a:ext>
            </a:extLst>
          </p:cNvPr>
          <p:cNvSpPr/>
          <p:nvPr/>
        </p:nvSpPr>
        <p:spPr>
          <a:xfrm>
            <a:off x="838199" y="1224282"/>
            <a:ext cx="10515598" cy="923330"/>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實驗結果 </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dirty="0">
                <a:solidFill>
                  <a:prstClr val="black"/>
                </a:solidFill>
                <a:latin typeface="微軟正黑體" panose="020B0604030504040204" pitchFamily="34" charset="-120"/>
                <a:ea typeface="微軟正黑體" panose="020B0604030504040204" pitchFamily="34" charset="-120"/>
              </a:rPr>
              <a:t>   寫入字串</a:t>
            </a:r>
            <a:r>
              <a:rPr lang="en-US" altLang="zh-TW" dirty="0">
                <a:solidFill>
                  <a:prstClr val="black"/>
                </a:solidFill>
                <a:latin typeface="微軟正黑體" panose="020B0604030504040204" pitchFamily="34" charset="-120"/>
                <a:ea typeface="微軟正黑體" panose="020B0604030504040204" pitchFamily="34" charset="-120"/>
              </a:rPr>
              <a:t>: test </a:t>
            </a:r>
            <a:r>
              <a:rPr lang="en-US" altLang="zh-TW" dirty="0" err="1">
                <a:solidFill>
                  <a:prstClr val="black"/>
                </a:solidFill>
                <a:latin typeface="微軟正黑體" panose="020B0604030504040204" pitchFamily="34" charset="-120"/>
                <a:ea typeface="微軟正黑體" panose="020B0604030504040204" pitchFamily="34" charset="-120"/>
              </a:rPr>
              <a:t>ps</a:t>
            </a:r>
            <a:r>
              <a:rPr lang="en-US" altLang="zh-TW" dirty="0">
                <a:solidFill>
                  <a:prstClr val="black"/>
                </a:solidFill>
                <a:latin typeface="微軟正黑體" panose="020B0604030504040204" pitchFamily="34" charset="-120"/>
                <a:ea typeface="微軟正黑體" panose="020B0604030504040204" pitchFamily="34" charset="-120"/>
              </a:rPr>
              <a:t> pl </a:t>
            </a:r>
            <a:r>
              <a:rPr lang="en-US" altLang="zh-TW" dirty="0" err="1">
                <a:solidFill>
                  <a:prstClr val="black"/>
                </a:solidFill>
                <a:latin typeface="微軟正黑體" panose="020B0604030504040204" pitchFamily="34" charset="-120"/>
                <a:ea typeface="微軟正黑體" panose="020B0604030504040204" pitchFamily="34" charset="-120"/>
              </a:rPr>
              <a:t>bram</a:t>
            </a:r>
            <a:r>
              <a:rPr lang="en-US" altLang="zh-TW" dirty="0">
                <a:solidFill>
                  <a:prstClr val="black"/>
                </a:solidFill>
                <a:latin typeface="微軟正黑體" panose="020B0604030504040204" pitchFamily="34" charset="-120"/>
                <a:ea typeface="微軟正黑體" panose="020B0604030504040204" pitchFamily="34" charset="-120"/>
              </a:rPr>
              <a:t> string</a:t>
            </a:r>
          </a:p>
          <a:p>
            <a:pPr defTabSz="914411">
              <a:defRPr/>
            </a:pPr>
            <a:r>
              <a:rPr lang="zh-TW" altLang="en-US" dirty="0">
                <a:solidFill>
                  <a:prstClr val="black"/>
                </a:solidFill>
                <a:latin typeface="微軟正黑體" panose="020B0604030504040204" pitchFamily="34" charset="-120"/>
                <a:ea typeface="微軟正黑體" panose="020B0604030504040204" pitchFamily="34" charset="-120"/>
              </a:rPr>
              <a:t>   讀取結果</a:t>
            </a:r>
            <a:r>
              <a:rPr lang="en-US" altLang="zh-TW" dirty="0">
                <a:solidFill>
                  <a:prstClr val="black"/>
                </a:solidFill>
                <a:latin typeface="微軟正黑體" panose="020B0604030504040204" pitchFamily="34" charset="-120"/>
                <a:ea typeface="微軟正黑體" panose="020B0604030504040204" pitchFamily="34" charset="-120"/>
              </a:rPr>
              <a:t>:</a:t>
            </a:r>
            <a:r>
              <a:rPr lang="zh-TW" altLang="en-US" dirty="0">
                <a:solidFill>
                  <a:prstClr val="black"/>
                </a:solidFill>
                <a:latin typeface="微軟正黑體" panose="020B0604030504040204" pitchFamily="34" charset="-120"/>
                <a:ea typeface="微軟正黑體" panose="020B0604030504040204" pitchFamily="34" charset="-120"/>
              </a:rPr>
              <a:t> 右圖</a:t>
            </a:r>
            <a:r>
              <a:rPr lang="en-US" altLang="zh-TW" dirty="0">
                <a:solidFill>
                  <a:prstClr val="black"/>
                </a:solidFill>
                <a:latin typeface="微軟正黑體" panose="020B0604030504040204" pitchFamily="34" charset="-120"/>
                <a:ea typeface="微軟正黑體" panose="020B0604030504040204" pitchFamily="34" charset="-120"/>
              </a:rPr>
              <a:t>(3)</a:t>
            </a:r>
          </a:p>
        </p:txBody>
      </p:sp>
      <p:pic>
        <p:nvPicPr>
          <p:cNvPr id="5" name="圖片 4">
            <a:extLst>
              <a:ext uri="{FF2B5EF4-FFF2-40B4-BE49-F238E27FC236}">
                <a16:creationId xmlns:a16="http://schemas.microsoft.com/office/drawing/2014/main" id="{66457F37-CBAB-FDEF-7A72-E0728E7544F0}"/>
              </a:ext>
            </a:extLst>
          </p:cNvPr>
          <p:cNvPicPr>
            <a:picLocks noChangeAspect="1"/>
          </p:cNvPicPr>
          <p:nvPr/>
        </p:nvPicPr>
        <p:blipFill>
          <a:blip r:embed="rId2"/>
          <a:stretch>
            <a:fillRect/>
          </a:stretch>
        </p:blipFill>
        <p:spPr>
          <a:xfrm>
            <a:off x="6095998" y="1224282"/>
            <a:ext cx="5257797" cy="4935144"/>
          </a:xfrm>
          <a:prstGeom prst="rect">
            <a:avLst/>
          </a:prstGeom>
        </p:spPr>
      </p:pic>
      <p:sp>
        <p:nvSpPr>
          <p:cNvPr id="7" name="矩形 6">
            <a:extLst>
              <a:ext uri="{FF2B5EF4-FFF2-40B4-BE49-F238E27FC236}">
                <a16:creationId xmlns:a16="http://schemas.microsoft.com/office/drawing/2014/main" id="{A7973A0E-C113-A28B-8FB9-F23BEC953E52}"/>
              </a:ext>
            </a:extLst>
          </p:cNvPr>
          <p:cNvSpPr/>
          <p:nvPr/>
        </p:nvSpPr>
        <p:spPr>
          <a:xfrm>
            <a:off x="7758688" y="6154321"/>
            <a:ext cx="2118904" cy="338554"/>
          </a:xfrm>
          <a:prstGeom prst="rect">
            <a:avLst/>
          </a:prstGeom>
        </p:spPr>
        <p:txBody>
          <a:bodyPr wrap="square">
            <a:spAutoFit/>
          </a:bodyPr>
          <a:lstStyle/>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圖</a:t>
            </a:r>
            <a:r>
              <a:rPr lang="en-US" altLang="zh-TW" sz="1600" dirty="0">
                <a:solidFill>
                  <a:prstClr val="black"/>
                </a:solidFill>
                <a:latin typeface="微軟正黑體" panose="020B0604030504040204" pitchFamily="34" charset="-120"/>
                <a:ea typeface="微軟正黑體" panose="020B0604030504040204" pitchFamily="34" charset="-120"/>
              </a:rPr>
              <a:t>(3) Bram</a:t>
            </a:r>
            <a:r>
              <a:rPr lang="zh-TW" altLang="en-US" sz="1600" dirty="0">
                <a:solidFill>
                  <a:prstClr val="black"/>
                </a:solidFill>
                <a:latin typeface="微軟正黑體" panose="020B0604030504040204" pitchFamily="34" charset="-120"/>
                <a:ea typeface="微軟正黑體" panose="020B0604030504040204" pitchFamily="34" charset="-120"/>
              </a:rPr>
              <a:t>讀取結果</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7008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架構圖</a:t>
            </a:r>
          </a:p>
        </p:txBody>
      </p:sp>
      <p:sp>
        <p:nvSpPr>
          <p:cNvPr id="2" name="矩形 1">
            <a:extLst>
              <a:ext uri="{FF2B5EF4-FFF2-40B4-BE49-F238E27FC236}">
                <a16:creationId xmlns:a16="http://schemas.microsoft.com/office/drawing/2014/main" id="{A72842EB-52B0-4C22-A389-0F2EA7532E4C}"/>
              </a:ext>
            </a:extLst>
          </p:cNvPr>
          <p:cNvSpPr/>
          <p:nvPr/>
        </p:nvSpPr>
        <p:spPr>
          <a:xfrm>
            <a:off x="6815349" y="2194561"/>
            <a:ext cx="1166948" cy="3513908"/>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Linear</a:t>
            </a:r>
          </a:p>
          <a:p>
            <a:pPr algn="ctr"/>
            <a:r>
              <a:rPr lang="en-US" altLang="zh-TW" sz="1600" dirty="0">
                <a:solidFill>
                  <a:schemeClr val="tx1"/>
                </a:solidFill>
              </a:rPr>
              <a:t>Regression</a:t>
            </a:r>
          </a:p>
          <a:p>
            <a:pPr algn="ctr"/>
            <a:r>
              <a:rPr lang="en-US" altLang="zh-TW" sz="1600" dirty="0">
                <a:solidFill>
                  <a:schemeClr val="tx1"/>
                </a:solidFill>
              </a:rPr>
              <a:t>Least</a:t>
            </a:r>
          </a:p>
          <a:p>
            <a:pPr algn="ctr"/>
            <a:r>
              <a:rPr lang="en-US" altLang="zh-TW" sz="1600" dirty="0">
                <a:solidFill>
                  <a:schemeClr val="tx1"/>
                </a:solidFill>
              </a:rPr>
              <a:t>Squares</a:t>
            </a:r>
          </a:p>
          <a:p>
            <a:pPr algn="ctr"/>
            <a:endParaRPr lang="en-US" altLang="zh-TW" sz="1600" dirty="0">
              <a:solidFill>
                <a:schemeClr val="tx1"/>
              </a:solidFill>
            </a:endParaRPr>
          </a:p>
          <a:p>
            <a:pPr algn="ctr"/>
            <a:r>
              <a:rPr lang="en-US" altLang="zh-TW" sz="1600" dirty="0">
                <a:solidFill>
                  <a:schemeClr val="tx1"/>
                </a:solidFill>
              </a:rPr>
              <a:t>n=16</a:t>
            </a:r>
          </a:p>
          <a:p>
            <a:pPr algn="ctr"/>
            <a:endParaRPr lang="zh-TW" altLang="en-US" sz="1600" dirty="0">
              <a:solidFill>
                <a:schemeClr val="tx1"/>
              </a:solidFill>
            </a:endParaRPr>
          </a:p>
        </p:txBody>
      </p:sp>
      <p:sp>
        <p:nvSpPr>
          <p:cNvPr id="6" name="矩形 5">
            <a:extLst>
              <a:ext uri="{FF2B5EF4-FFF2-40B4-BE49-F238E27FC236}">
                <a16:creationId xmlns:a16="http://schemas.microsoft.com/office/drawing/2014/main" id="{398B62C8-D200-4B07-8309-93BBD604635B}"/>
              </a:ext>
            </a:extLst>
          </p:cNvPr>
          <p:cNvSpPr/>
          <p:nvPr/>
        </p:nvSpPr>
        <p:spPr>
          <a:xfrm>
            <a:off x="4002481" y="2194561"/>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sp>
        <p:nvSpPr>
          <p:cNvPr id="7" name="矩形 6">
            <a:extLst>
              <a:ext uri="{FF2B5EF4-FFF2-40B4-BE49-F238E27FC236}">
                <a16:creationId xmlns:a16="http://schemas.microsoft.com/office/drawing/2014/main" id="{B61662C0-C08D-41AC-B374-2A6617D10A90}"/>
              </a:ext>
            </a:extLst>
          </p:cNvPr>
          <p:cNvSpPr/>
          <p:nvPr/>
        </p:nvSpPr>
        <p:spPr>
          <a:xfrm>
            <a:off x="4002481" y="3154227"/>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sp>
        <p:nvSpPr>
          <p:cNvPr id="8" name="矩形 7">
            <a:extLst>
              <a:ext uri="{FF2B5EF4-FFF2-40B4-BE49-F238E27FC236}">
                <a16:creationId xmlns:a16="http://schemas.microsoft.com/office/drawing/2014/main" id="{18AE7AB5-0455-4E94-B289-57CC7DEB079C}"/>
              </a:ext>
            </a:extLst>
          </p:cNvPr>
          <p:cNvSpPr/>
          <p:nvPr/>
        </p:nvSpPr>
        <p:spPr>
          <a:xfrm>
            <a:off x="4002481" y="4113893"/>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sp>
        <p:nvSpPr>
          <p:cNvPr id="9" name="矩形 8">
            <a:extLst>
              <a:ext uri="{FF2B5EF4-FFF2-40B4-BE49-F238E27FC236}">
                <a16:creationId xmlns:a16="http://schemas.microsoft.com/office/drawing/2014/main" id="{2EA5E8BA-415E-45AC-A37A-49C73889F154}"/>
              </a:ext>
            </a:extLst>
          </p:cNvPr>
          <p:cNvSpPr/>
          <p:nvPr/>
        </p:nvSpPr>
        <p:spPr>
          <a:xfrm>
            <a:off x="4002481" y="5072744"/>
            <a:ext cx="1166948" cy="635725"/>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ADDER</a:t>
            </a:r>
          </a:p>
          <a:p>
            <a:pPr algn="ctr"/>
            <a:r>
              <a:rPr lang="en-US" altLang="zh-TW" sz="1600" dirty="0">
                <a:solidFill>
                  <a:schemeClr val="tx1"/>
                </a:solidFill>
              </a:rPr>
              <a:t>TREE</a:t>
            </a:r>
            <a:endParaRPr lang="zh-TW" altLang="en-US" sz="1600" dirty="0">
              <a:solidFill>
                <a:schemeClr val="tx1"/>
              </a:solidFill>
            </a:endParaRPr>
          </a:p>
        </p:txBody>
      </p:sp>
      <p:cxnSp>
        <p:nvCxnSpPr>
          <p:cNvPr id="11" name="直線單箭頭接點 10">
            <a:extLst>
              <a:ext uri="{FF2B5EF4-FFF2-40B4-BE49-F238E27FC236}">
                <a16:creationId xmlns:a16="http://schemas.microsoft.com/office/drawing/2014/main" id="{500A10A5-91C9-4EDA-8A07-38270013F0A1}"/>
              </a:ext>
            </a:extLst>
          </p:cNvPr>
          <p:cNvCxnSpPr>
            <a:cxnSpLocks/>
            <a:stCxn id="6" idx="3"/>
          </p:cNvCxnSpPr>
          <p:nvPr/>
        </p:nvCxnSpPr>
        <p:spPr>
          <a:xfrm>
            <a:off x="5169429" y="251242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7CED6628-8423-4DE8-8712-68A127C5AC23}"/>
              </a:ext>
            </a:extLst>
          </p:cNvPr>
          <p:cNvCxnSpPr>
            <a:cxnSpLocks/>
          </p:cNvCxnSpPr>
          <p:nvPr/>
        </p:nvCxnSpPr>
        <p:spPr>
          <a:xfrm>
            <a:off x="5169429" y="347254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B4D02D53-C961-41BB-8F50-A3F0BAAC5823}"/>
              </a:ext>
            </a:extLst>
          </p:cNvPr>
          <p:cNvCxnSpPr>
            <a:cxnSpLocks/>
          </p:cNvCxnSpPr>
          <p:nvPr/>
        </p:nvCxnSpPr>
        <p:spPr>
          <a:xfrm>
            <a:off x="5169429" y="444790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58182A0F-3229-4BAA-94A5-000053D2D08E}"/>
              </a:ext>
            </a:extLst>
          </p:cNvPr>
          <p:cNvCxnSpPr>
            <a:cxnSpLocks/>
          </p:cNvCxnSpPr>
          <p:nvPr/>
        </p:nvCxnSpPr>
        <p:spPr>
          <a:xfrm>
            <a:off x="5169429" y="5400404"/>
            <a:ext cx="16459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09FB03AC-1DA2-446F-8CC0-038896425543}"/>
              </a:ext>
            </a:extLst>
          </p:cNvPr>
          <p:cNvCxnSpPr>
            <a:cxnSpLocks/>
          </p:cNvCxnSpPr>
          <p:nvPr/>
        </p:nvCxnSpPr>
        <p:spPr>
          <a:xfrm>
            <a:off x="7982297" y="3941174"/>
            <a:ext cx="8311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2F7F0E7C-3506-445C-AE05-4469525E9D80}"/>
                  </a:ext>
                </a:extLst>
              </p:cNvPr>
              <p:cNvSpPr/>
              <p:nvPr/>
            </p:nvSpPr>
            <p:spPr>
              <a:xfrm>
                <a:off x="5660279" y="3982905"/>
                <a:ext cx="573940"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sSup>
                            <m:sSupPr>
                              <m:ctrlPr>
                                <a:rPr lang="en-US" altLang="zh-TW" sz="1100" i="1">
                                  <a:latin typeface="Cambria Math" panose="02040503050406030204" pitchFamily="18" charset="0"/>
                                  <a:ea typeface="Cambria Math" panose="02040503050406030204" pitchFamily="18" charset="0"/>
                                </a:rPr>
                              </m:ctrlPr>
                            </m:sSupPr>
                            <m:e>
                              <m:r>
                                <a:rPr lang="en-US" altLang="zh-TW" sz="1100" i="1">
                                  <a:latin typeface="Cambria Math" panose="02040503050406030204" pitchFamily="18" charset="0"/>
                                  <a:ea typeface="Cambria Math" panose="02040503050406030204" pitchFamily="18" charset="0"/>
                                </a:rPr>
                                <m:t>𝑥</m:t>
                              </m:r>
                            </m:e>
                            <m:sup>
                              <m:r>
                                <a:rPr lang="en-US" altLang="zh-TW" sz="1100" i="1">
                                  <a:latin typeface="Cambria Math" panose="02040503050406030204" pitchFamily="18" charset="0"/>
                                  <a:ea typeface="Cambria Math" panose="02040503050406030204" pitchFamily="18" charset="0"/>
                                </a:rPr>
                                <m:t>2</m:t>
                              </m:r>
                            </m:sup>
                          </m:sSup>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1" name="矩形 20">
                <a:extLst>
                  <a:ext uri="{FF2B5EF4-FFF2-40B4-BE49-F238E27FC236}">
                    <a16:creationId xmlns:a16="http://schemas.microsoft.com/office/drawing/2014/main" id="{2F7F0E7C-3506-445C-AE05-4469525E9D80}"/>
                  </a:ext>
                </a:extLst>
              </p:cNvPr>
              <p:cNvSpPr>
                <a:spLocks noRot="1" noChangeAspect="1" noMove="1" noResize="1" noEditPoints="1" noAdjustHandles="1" noChangeArrowheads="1" noChangeShapeType="1" noTextEdit="1"/>
              </p:cNvSpPr>
              <p:nvPr/>
            </p:nvSpPr>
            <p:spPr>
              <a:xfrm>
                <a:off x="5660279" y="3982905"/>
                <a:ext cx="573940" cy="502253"/>
              </a:xfrm>
              <a:prstGeom prst="rect">
                <a:avLst/>
              </a:prstGeom>
              <a:blipFill>
                <a:blip r:embed="rId3"/>
                <a:stretch>
                  <a:fillRect l="-75532" t="-114458" r="-80851" b="-1578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20AF525-FCCB-4E33-A5F7-9E4AD9638083}"/>
                  </a:ext>
                </a:extLst>
              </p:cNvPr>
              <p:cNvSpPr/>
              <p:nvPr/>
            </p:nvSpPr>
            <p:spPr>
              <a:xfrm>
                <a:off x="5648401" y="2055046"/>
                <a:ext cx="505330"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r>
                            <a:rPr lang="en-US" altLang="zh-TW" sz="1100" i="1">
                              <a:latin typeface="Cambria Math" panose="02040503050406030204" pitchFamily="18" charset="0"/>
                              <a:ea typeface="Cambria Math" panose="02040503050406030204" pitchFamily="18" charset="0"/>
                            </a:rPr>
                            <m:t>𝑥</m:t>
                          </m:r>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20AF525-FCCB-4E33-A5F7-9E4AD9638083}"/>
                  </a:ext>
                </a:extLst>
              </p:cNvPr>
              <p:cNvSpPr>
                <a:spLocks noRot="1" noChangeAspect="1" noMove="1" noResize="1" noEditPoints="1" noAdjustHandles="1" noChangeArrowheads="1" noChangeShapeType="1" noTextEdit="1"/>
              </p:cNvSpPr>
              <p:nvPr/>
            </p:nvSpPr>
            <p:spPr>
              <a:xfrm>
                <a:off x="5648401" y="2055046"/>
                <a:ext cx="505330" cy="502253"/>
              </a:xfrm>
              <a:prstGeom prst="rect">
                <a:avLst/>
              </a:prstGeom>
              <a:blipFill>
                <a:blip r:embed="rId4"/>
                <a:stretch>
                  <a:fillRect l="-86585" t="-114458" r="-93902" b="-1578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4350EC6-25C6-45AB-AF80-59712C22E243}"/>
                  </a:ext>
                </a:extLst>
              </p:cNvPr>
              <p:cNvSpPr/>
              <p:nvPr/>
            </p:nvSpPr>
            <p:spPr>
              <a:xfrm>
                <a:off x="5660279" y="3007545"/>
                <a:ext cx="506677"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r>
                            <a:rPr lang="en-US" altLang="zh-TW" sz="1100" i="1">
                              <a:latin typeface="Cambria Math" panose="02040503050406030204" pitchFamily="18" charset="0"/>
                              <a:ea typeface="Cambria Math" panose="02040503050406030204" pitchFamily="18" charset="0"/>
                            </a:rPr>
                            <m:t>𝑦</m:t>
                          </m:r>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5" name="矩形 24">
                <a:extLst>
                  <a:ext uri="{FF2B5EF4-FFF2-40B4-BE49-F238E27FC236}">
                    <a16:creationId xmlns:a16="http://schemas.microsoft.com/office/drawing/2014/main" id="{D4350EC6-25C6-45AB-AF80-59712C22E243}"/>
                  </a:ext>
                </a:extLst>
              </p:cNvPr>
              <p:cNvSpPr>
                <a:spLocks noRot="1" noChangeAspect="1" noMove="1" noResize="1" noEditPoints="1" noAdjustHandles="1" noChangeArrowheads="1" noChangeShapeType="1" noTextEdit="1"/>
              </p:cNvSpPr>
              <p:nvPr/>
            </p:nvSpPr>
            <p:spPr>
              <a:xfrm>
                <a:off x="5660279" y="3007545"/>
                <a:ext cx="506677" cy="502253"/>
              </a:xfrm>
              <a:prstGeom prst="rect">
                <a:avLst/>
              </a:prstGeom>
              <a:blipFill>
                <a:blip r:embed="rId5"/>
                <a:stretch>
                  <a:fillRect l="-85542" t="-114458" r="-91566" b="-1578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2973312E-C240-4566-A72F-797FACD50B0F}"/>
                  </a:ext>
                </a:extLst>
              </p:cNvPr>
              <p:cNvSpPr/>
              <p:nvPr/>
            </p:nvSpPr>
            <p:spPr>
              <a:xfrm>
                <a:off x="5660279" y="4907554"/>
                <a:ext cx="582019" cy="502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100" i="1">
                              <a:latin typeface="Cambria Math" panose="02040503050406030204" pitchFamily="18" charset="0"/>
                              <a:ea typeface="Cambria Math" panose="02040503050406030204" pitchFamily="18" charset="0"/>
                            </a:rPr>
                          </m:ctrlPr>
                        </m:naryPr>
                        <m:sub/>
                        <m:sup/>
                        <m:e>
                          <m:r>
                            <a:rPr lang="en-US" altLang="zh-TW" sz="1100" i="1">
                              <a:latin typeface="Cambria Math" panose="02040503050406030204" pitchFamily="18" charset="0"/>
                              <a:ea typeface="Cambria Math" panose="02040503050406030204" pitchFamily="18" charset="0"/>
                            </a:rPr>
                            <m:t>𝑥𝑦</m:t>
                          </m:r>
                        </m:e>
                      </m:nary>
                    </m:oMath>
                  </m:oMathPara>
                </a14:m>
                <a:endParaRPr lang="zh-TW" altLang="en-US" sz="1100" i="1" dirty="0">
                  <a:latin typeface="Cambria Math" panose="02040503050406030204" pitchFamily="18" charset="0"/>
                  <a:ea typeface="Cambria Math" panose="02040503050406030204" pitchFamily="18" charset="0"/>
                </a:endParaRPr>
              </a:p>
            </p:txBody>
          </p:sp>
        </mc:Choice>
        <mc:Fallback xmlns="">
          <p:sp>
            <p:nvSpPr>
              <p:cNvPr id="26" name="矩形 25">
                <a:extLst>
                  <a:ext uri="{FF2B5EF4-FFF2-40B4-BE49-F238E27FC236}">
                    <a16:creationId xmlns:a16="http://schemas.microsoft.com/office/drawing/2014/main" id="{2973312E-C240-4566-A72F-797FACD50B0F}"/>
                  </a:ext>
                </a:extLst>
              </p:cNvPr>
              <p:cNvSpPr>
                <a:spLocks noRot="1" noChangeAspect="1" noMove="1" noResize="1" noEditPoints="1" noAdjustHandles="1" noChangeArrowheads="1" noChangeShapeType="1" noTextEdit="1"/>
              </p:cNvSpPr>
              <p:nvPr/>
            </p:nvSpPr>
            <p:spPr>
              <a:xfrm>
                <a:off x="5660279" y="4907554"/>
                <a:ext cx="582019" cy="502253"/>
              </a:xfrm>
              <a:prstGeom prst="rect">
                <a:avLst/>
              </a:prstGeom>
              <a:blipFill>
                <a:blip r:embed="rId6"/>
                <a:stretch>
                  <a:fillRect l="-74737" t="-115854" r="-80000" b="-1609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35210BF-7683-4B22-9176-185D1D33F97A}"/>
                  </a:ext>
                </a:extLst>
              </p:cNvPr>
              <p:cNvSpPr/>
              <p:nvPr/>
            </p:nvSpPr>
            <p:spPr>
              <a:xfrm>
                <a:off x="8162858" y="3502113"/>
                <a:ext cx="6505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r>
                        <a:rPr lang="en-US" altLang="zh-TW" b="0" i="1" smtClean="0">
                          <a:latin typeface="Cambria Math" panose="02040503050406030204" pitchFamily="18" charset="0"/>
                          <a:ea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𝑏</m:t>
                      </m:r>
                    </m:oMath>
                  </m:oMathPara>
                </a14:m>
                <a:endParaRPr lang="zh-TW" altLang="en-US" i="1" dirty="0">
                  <a:latin typeface="Cambria Math" panose="02040503050406030204" pitchFamily="18" charset="0"/>
                  <a:ea typeface="Cambria Math" panose="02040503050406030204" pitchFamily="18" charset="0"/>
                </a:endParaRPr>
              </a:p>
            </p:txBody>
          </p:sp>
        </mc:Choice>
        <mc:Fallback xmlns="">
          <p:sp>
            <p:nvSpPr>
              <p:cNvPr id="27" name="矩形 26">
                <a:extLst>
                  <a:ext uri="{FF2B5EF4-FFF2-40B4-BE49-F238E27FC236}">
                    <a16:creationId xmlns:a16="http://schemas.microsoft.com/office/drawing/2014/main" id="{C35210BF-7683-4B22-9176-185D1D33F97A}"/>
                  </a:ext>
                </a:extLst>
              </p:cNvPr>
              <p:cNvSpPr>
                <a:spLocks noRot="1" noChangeAspect="1" noMove="1" noResize="1" noEditPoints="1" noAdjustHandles="1" noChangeArrowheads="1" noChangeShapeType="1" noTextEdit="1"/>
              </p:cNvSpPr>
              <p:nvPr/>
            </p:nvSpPr>
            <p:spPr>
              <a:xfrm>
                <a:off x="8162858" y="3502113"/>
                <a:ext cx="650563" cy="369332"/>
              </a:xfrm>
              <a:prstGeom prst="rect">
                <a:avLst/>
              </a:prstGeom>
              <a:blipFill>
                <a:blip r:embed="rId7"/>
                <a:stretch>
                  <a:fillRect/>
                </a:stretch>
              </a:blipFill>
            </p:spPr>
            <p:txBody>
              <a:bodyPr/>
              <a:lstStyle/>
              <a:p>
                <a:r>
                  <a:rPr lang="zh-TW" altLang="en-US">
                    <a:noFill/>
                  </a:rPr>
                  <a:t> </a:t>
                </a:r>
              </a:p>
            </p:txBody>
          </p:sp>
        </mc:Fallback>
      </mc:AlternateContent>
      <p:cxnSp>
        <p:nvCxnSpPr>
          <p:cNvPr id="28" name="直線單箭頭接點 27">
            <a:extLst>
              <a:ext uri="{FF2B5EF4-FFF2-40B4-BE49-F238E27FC236}">
                <a16:creationId xmlns:a16="http://schemas.microsoft.com/office/drawing/2014/main" id="{DA9DF5D5-9E99-46E7-B8EA-3F18CEC61A71}"/>
              </a:ext>
            </a:extLst>
          </p:cNvPr>
          <p:cNvCxnSpPr>
            <a:cxnSpLocks/>
            <a:stCxn id="64" idx="6"/>
            <a:endCxn id="9" idx="1"/>
          </p:cNvCxnSpPr>
          <p:nvPr/>
        </p:nvCxnSpPr>
        <p:spPr>
          <a:xfrm>
            <a:off x="2623866" y="5380761"/>
            <a:ext cx="1378615" cy="9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AF3C892F-FB65-489D-8154-A63A37D2DB45}"/>
              </a:ext>
            </a:extLst>
          </p:cNvPr>
          <p:cNvCxnSpPr>
            <a:cxnSpLocks/>
            <a:stCxn id="12" idx="6"/>
            <a:endCxn id="8" idx="1"/>
          </p:cNvCxnSpPr>
          <p:nvPr/>
        </p:nvCxnSpPr>
        <p:spPr>
          <a:xfrm>
            <a:off x="2623866" y="4429406"/>
            <a:ext cx="1378615" cy="2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AB430252-2EFA-4492-B162-8B5E2A750B6A}"/>
              </a:ext>
            </a:extLst>
          </p:cNvPr>
          <p:cNvCxnSpPr>
            <a:cxnSpLocks/>
            <a:endCxn id="7" idx="1"/>
          </p:cNvCxnSpPr>
          <p:nvPr/>
        </p:nvCxnSpPr>
        <p:spPr>
          <a:xfrm>
            <a:off x="2743274" y="3467338"/>
            <a:ext cx="1259207" cy="4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5266AD0A-9C3A-4C98-B1F9-83519119997A}"/>
              </a:ext>
            </a:extLst>
          </p:cNvPr>
          <p:cNvCxnSpPr>
            <a:cxnSpLocks/>
            <a:stCxn id="4" idx="3"/>
            <a:endCxn id="6" idx="1"/>
          </p:cNvCxnSpPr>
          <p:nvPr/>
        </p:nvCxnSpPr>
        <p:spPr>
          <a:xfrm flipV="1">
            <a:off x="2743274" y="2512424"/>
            <a:ext cx="1259207" cy="12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a:extLst>
              <a:ext uri="{FF2B5EF4-FFF2-40B4-BE49-F238E27FC236}">
                <a16:creationId xmlns:a16="http://schemas.microsoft.com/office/drawing/2014/main" id="{8F39D0CF-FB3D-483C-BE06-58EBDDE43BFF}"/>
              </a:ext>
            </a:extLst>
          </p:cNvPr>
          <p:cNvGrpSpPr/>
          <p:nvPr/>
        </p:nvGrpSpPr>
        <p:grpSpPr>
          <a:xfrm>
            <a:off x="9027689" y="3054813"/>
            <a:ext cx="1631450" cy="1364818"/>
            <a:chOff x="1477512" y="2319131"/>
            <a:chExt cx="3703982" cy="3233530"/>
          </a:xfrm>
        </p:grpSpPr>
        <p:cxnSp>
          <p:nvCxnSpPr>
            <p:cNvPr id="52" name="直線單箭頭接點 51">
              <a:extLst>
                <a:ext uri="{FF2B5EF4-FFF2-40B4-BE49-F238E27FC236}">
                  <a16:creationId xmlns:a16="http://schemas.microsoft.com/office/drawing/2014/main" id="{62BAE7FD-B120-4AFA-8952-1D6EA95665E3}"/>
                </a:ext>
              </a:extLst>
            </p:cNvPr>
            <p:cNvCxnSpPr>
              <a:cxnSpLocks/>
            </p:cNvCxnSpPr>
            <p:nvPr/>
          </p:nvCxnSpPr>
          <p:spPr>
            <a:xfrm flipV="1">
              <a:off x="1676294" y="2319131"/>
              <a:ext cx="0" cy="32335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423A38BD-7619-4866-BE87-7788569C32FA}"/>
                </a:ext>
              </a:extLst>
            </p:cNvPr>
            <p:cNvCxnSpPr>
              <a:cxnSpLocks/>
            </p:cNvCxnSpPr>
            <p:nvPr/>
          </p:nvCxnSpPr>
          <p:spPr>
            <a:xfrm flipV="1">
              <a:off x="1477512" y="5347254"/>
              <a:ext cx="37039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2AEFD22F-7AB2-4824-9D65-B3C4D8EBF4AA}"/>
                </a:ext>
              </a:extLst>
            </p:cNvPr>
            <p:cNvSpPr/>
            <p:nvPr/>
          </p:nvSpPr>
          <p:spPr>
            <a:xfrm>
              <a:off x="2159998" y="447923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F1F1FE26-0EFF-46D6-9E9D-7BC18929F087}"/>
                </a:ext>
              </a:extLst>
            </p:cNvPr>
            <p:cNvSpPr/>
            <p:nvPr/>
          </p:nvSpPr>
          <p:spPr>
            <a:xfrm>
              <a:off x="2385283" y="4923187"/>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86503B17-2470-4682-883B-85A4C33C13CB}"/>
                </a:ext>
              </a:extLst>
            </p:cNvPr>
            <p:cNvSpPr/>
            <p:nvPr/>
          </p:nvSpPr>
          <p:spPr>
            <a:xfrm>
              <a:off x="2579926" y="4412978"/>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A1D64CD4-86D8-41D2-A92E-8051566F7072}"/>
                </a:ext>
              </a:extLst>
            </p:cNvPr>
            <p:cNvSpPr/>
            <p:nvPr/>
          </p:nvSpPr>
          <p:spPr>
            <a:xfrm>
              <a:off x="3026356" y="447923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27D5E514-6D02-4900-89C7-69A4EEDD4446}"/>
                </a:ext>
              </a:extLst>
            </p:cNvPr>
            <p:cNvSpPr/>
            <p:nvPr/>
          </p:nvSpPr>
          <p:spPr>
            <a:xfrm>
              <a:off x="2860705" y="400147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87569F24-5643-4F57-9FE1-965AC7F787CC}"/>
                </a:ext>
              </a:extLst>
            </p:cNvPr>
            <p:cNvSpPr/>
            <p:nvPr/>
          </p:nvSpPr>
          <p:spPr>
            <a:xfrm>
              <a:off x="3723754" y="4234069"/>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E73F8985-7729-4472-B3AF-8513CBB46C7B}"/>
                </a:ext>
              </a:extLst>
            </p:cNvPr>
            <p:cNvSpPr/>
            <p:nvPr/>
          </p:nvSpPr>
          <p:spPr>
            <a:xfrm>
              <a:off x="3256617" y="3803383"/>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EF9203A3-A464-4D8D-B276-D457E352923A}"/>
                </a:ext>
              </a:extLst>
            </p:cNvPr>
            <p:cNvSpPr/>
            <p:nvPr/>
          </p:nvSpPr>
          <p:spPr>
            <a:xfrm>
              <a:off x="3505093" y="3296487"/>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接點 61">
              <a:extLst>
                <a:ext uri="{FF2B5EF4-FFF2-40B4-BE49-F238E27FC236}">
                  <a16:creationId xmlns:a16="http://schemas.microsoft.com/office/drawing/2014/main" id="{83D2AF73-2344-42ED-BBB7-27FCD94ED39D}"/>
                </a:ext>
              </a:extLst>
            </p:cNvPr>
            <p:cNvCxnSpPr>
              <a:cxnSpLocks/>
            </p:cNvCxnSpPr>
            <p:nvPr/>
          </p:nvCxnSpPr>
          <p:spPr>
            <a:xfrm flipV="1">
              <a:off x="1676294" y="3008243"/>
              <a:ext cx="3173895" cy="233901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4527039B-35B4-4BBB-8D17-38D04F96ADBD}"/>
                  </a:ext>
                </a:extLst>
              </p:cNvPr>
              <p:cNvSpPr txBox="1"/>
              <p:nvPr/>
            </p:nvSpPr>
            <p:spPr>
              <a:xfrm>
                <a:off x="9952857" y="2931750"/>
                <a:ext cx="1509516"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𝑦</m:t>
                          </m:r>
                        </m:e>
                      </m:acc>
                      <m:r>
                        <a:rPr lang="en-US" altLang="zh-TW"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𝑚</m:t>
                          </m:r>
                        </m:e>
                      </m:acc>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𝑏</m:t>
                          </m:r>
                        </m:e>
                      </m:acc>
                    </m:oMath>
                  </m:oMathPara>
                </a14:m>
                <a:endParaRPr lang="zh-TW" altLang="en-US" dirty="0"/>
              </a:p>
            </p:txBody>
          </p:sp>
        </mc:Choice>
        <mc:Fallback xmlns="">
          <p:sp>
            <p:nvSpPr>
              <p:cNvPr id="67" name="文字方塊 66">
                <a:extLst>
                  <a:ext uri="{FF2B5EF4-FFF2-40B4-BE49-F238E27FC236}">
                    <a16:creationId xmlns:a16="http://schemas.microsoft.com/office/drawing/2014/main" id="{4527039B-35B4-4BBB-8D17-38D04F96ADBD}"/>
                  </a:ext>
                </a:extLst>
              </p:cNvPr>
              <p:cNvSpPr txBox="1">
                <a:spLocks noRot="1" noChangeAspect="1" noMove="1" noResize="1" noEditPoints="1" noAdjustHandles="1" noChangeArrowheads="1" noChangeShapeType="1" noTextEdit="1"/>
              </p:cNvSpPr>
              <p:nvPr/>
            </p:nvSpPr>
            <p:spPr>
              <a:xfrm>
                <a:off x="9952857" y="2931750"/>
                <a:ext cx="1509516" cy="410305"/>
              </a:xfrm>
              <a:prstGeom prst="rect">
                <a:avLst/>
              </a:prstGeom>
              <a:blipFill>
                <a:blip r:embed="rId8"/>
                <a:stretch>
                  <a:fillRect b="-5970"/>
                </a:stretch>
              </a:blipFill>
            </p:spPr>
            <p:txBody>
              <a:bodyPr/>
              <a:lstStyle/>
              <a:p>
                <a:r>
                  <a:rPr lang="zh-TW" altLang="en-US">
                    <a:noFill/>
                  </a:rPr>
                  <a:t> </a:t>
                </a:r>
              </a:p>
            </p:txBody>
          </p:sp>
        </mc:Fallback>
      </mc:AlternateContent>
      <p:cxnSp>
        <p:nvCxnSpPr>
          <p:cNvPr id="69" name="直線接點 68">
            <a:extLst>
              <a:ext uri="{FF2B5EF4-FFF2-40B4-BE49-F238E27FC236}">
                <a16:creationId xmlns:a16="http://schemas.microsoft.com/office/drawing/2014/main" id="{9E819F13-7213-4E1E-A4E1-5A899A1DADF9}"/>
              </a:ext>
            </a:extLst>
          </p:cNvPr>
          <p:cNvCxnSpPr/>
          <p:nvPr/>
        </p:nvCxnSpPr>
        <p:spPr>
          <a:xfrm>
            <a:off x="3285381" y="2342894"/>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F09B7FB8-6A61-4BDD-82D2-D673309364F6}"/>
              </a:ext>
            </a:extLst>
          </p:cNvPr>
          <p:cNvCxnSpPr/>
          <p:nvPr/>
        </p:nvCxnSpPr>
        <p:spPr>
          <a:xfrm>
            <a:off x="3285381" y="3280408"/>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6CBB6F85-F70B-48A7-BBDF-D28E815D0937}"/>
              </a:ext>
            </a:extLst>
          </p:cNvPr>
          <p:cNvCxnSpPr/>
          <p:nvPr/>
        </p:nvCxnSpPr>
        <p:spPr>
          <a:xfrm>
            <a:off x="3285381" y="4234031"/>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B2E899A2-B9A9-4869-A3B3-EF0F2133CA7C}"/>
              </a:ext>
            </a:extLst>
          </p:cNvPr>
          <p:cNvCxnSpPr/>
          <p:nvPr/>
        </p:nvCxnSpPr>
        <p:spPr>
          <a:xfrm>
            <a:off x="3285381" y="5205539"/>
            <a:ext cx="161517" cy="339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10F7A6D7-4D84-41E6-B009-623ED3B4C80A}"/>
              </a:ext>
            </a:extLst>
          </p:cNvPr>
          <p:cNvSpPr/>
          <p:nvPr/>
        </p:nvSpPr>
        <p:spPr>
          <a:xfrm>
            <a:off x="2895246" y="4590647"/>
            <a:ext cx="955262" cy="369332"/>
          </a:xfrm>
          <a:prstGeom prst="rect">
            <a:avLst/>
          </a:prstGeom>
        </p:spPr>
        <p:txBody>
          <a:bodyPr wrap="none">
            <a:spAutoFit/>
          </a:bodyPr>
          <a:lstStyle/>
          <a:p>
            <a:r>
              <a:rPr lang="en-US" altLang="zh-TW" dirty="0"/>
              <a:t>16 word</a:t>
            </a:r>
          </a:p>
        </p:txBody>
      </p:sp>
      <p:sp>
        <p:nvSpPr>
          <p:cNvPr id="76" name="矩形 75">
            <a:extLst>
              <a:ext uri="{FF2B5EF4-FFF2-40B4-BE49-F238E27FC236}">
                <a16:creationId xmlns:a16="http://schemas.microsoft.com/office/drawing/2014/main" id="{D85B9409-14AB-4CB4-A39F-CEFB7323B15C}"/>
              </a:ext>
            </a:extLst>
          </p:cNvPr>
          <p:cNvSpPr/>
          <p:nvPr/>
        </p:nvSpPr>
        <p:spPr>
          <a:xfrm>
            <a:off x="2928510" y="5518861"/>
            <a:ext cx="955262" cy="369332"/>
          </a:xfrm>
          <a:prstGeom prst="rect">
            <a:avLst/>
          </a:prstGeom>
        </p:spPr>
        <p:txBody>
          <a:bodyPr wrap="none">
            <a:spAutoFit/>
          </a:bodyPr>
          <a:lstStyle/>
          <a:p>
            <a:r>
              <a:rPr lang="en-US" altLang="zh-TW" dirty="0"/>
              <a:t>16 word</a:t>
            </a:r>
          </a:p>
        </p:txBody>
      </p:sp>
      <p:sp>
        <p:nvSpPr>
          <p:cNvPr id="77" name="矩形 76">
            <a:extLst>
              <a:ext uri="{FF2B5EF4-FFF2-40B4-BE49-F238E27FC236}">
                <a16:creationId xmlns:a16="http://schemas.microsoft.com/office/drawing/2014/main" id="{6A6C85FE-6000-49B5-B143-CD8623C9560B}"/>
              </a:ext>
            </a:extLst>
          </p:cNvPr>
          <p:cNvSpPr/>
          <p:nvPr/>
        </p:nvSpPr>
        <p:spPr>
          <a:xfrm>
            <a:off x="2902061" y="3619465"/>
            <a:ext cx="1008161" cy="369332"/>
          </a:xfrm>
          <a:prstGeom prst="rect">
            <a:avLst/>
          </a:prstGeom>
        </p:spPr>
        <p:txBody>
          <a:bodyPr wrap="none">
            <a:spAutoFit/>
          </a:bodyPr>
          <a:lstStyle/>
          <a:p>
            <a:r>
              <a:rPr lang="en-US" altLang="zh-TW" dirty="0"/>
              <a:t>16 word </a:t>
            </a:r>
          </a:p>
        </p:txBody>
      </p:sp>
      <p:sp>
        <p:nvSpPr>
          <p:cNvPr id="78" name="矩形 77">
            <a:extLst>
              <a:ext uri="{FF2B5EF4-FFF2-40B4-BE49-F238E27FC236}">
                <a16:creationId xmlns:a16="http://schemas.microsoft.com/office/drawing/2014/main" id="{87ED5EDC-1710-47A4-80CF-D8F542D2A82B}"/>
              </a:ext>
            </a:extLst>
          </p:cNvPr>
          <p:cNvSpPr/>
          <p:nvPr/>
        </p:nvSpPr>
        <p:spPr>
          <a:xfrm>
            <a:off x="2888508" y="2676878"/>
            <a:ext cx="955262" cy="369332"/>
          </a:xfrm>
          <a:prstGeom prst="rect">
            <a:avLst/>
          </a:prstGeom>
        </p:spPr>
        <p:txBody>
          <a:bodyPr wrap="none">
            <a:spAutoFit/>
          </a:bodyPr>
          <a:lstStyle/>
          <a:p>
            <a:r>
              <a:rPr lang="en-US" altLang="zh-TW" dirty="0"/>
              <a:t>16 word</a:t>
            </a:r>
          </a:p>
        </p:txBody>
      </p:sp>
      <p:sp>
        <p:nvSpPr>
          <p:cNvPr id="80" name="矩形 79">
            <a:extLst>
              <a:ext uri="{FF2B5EF4-FFF2-40B4-BE49-F238E27FC236}">
                <a16:creationId xmlns:a16="http://schemas.microsoft.com/office/drawing/2014/main" id="{38A87EF3-80F3-49E7-9ABC-66864BE97BDA}"/>
              </a:ext>
            </a:extLst>
          </p:cNvPr>
          <p:cNvSpPr/>
          <p:nvPr/>
        </p:nvSpPr>
        <p:spPr>
          <a:xfrm>
            <a:off x="1075269" y="2830286"/>
            <a:ext cx="296876" cy="369332"/>
          </a:xfrm>
          <a:prstGeom prst="rect">
            <a:avLst/>
          </a:prstGeom>
          <a:ln w="28575">
            <a:solidFill>
              <a:schemeClr val="tx1"/>
            </a:solidFill>
          </a:ln>
        </p:spPr>
        <p:txBody>
          <a:bodyPr wrap="square">
            <a:spAutoFit/>
          </a:bodyPr>
          <a:lstStyle/>
          <a:p>
            <a:r>
              <a:rPr lang="en-US" altLang="zh-TW" dirty="0">
                <a:latin typeface="Cambria Math" panose="02040503050406030204" pitchFamily="18" charset="0"/>
                <a:ea typeface="Cambria Math" panose="02040503050406030204" pitchFamily="18" charset="0"/>
              </a:rPr>
              <a:t>x</a:t>
            </a:r>
            <a:endParaRPr lang="zh-TW" altLang="en-US" dirty="0">
              <a:latin typeface="Cambria Math" panose="02040503050406030204" pitchFamily="18" charset="0"/>
              <a:ea typeface="Cambria Math" panose="02040503050406030204" pitchFamily="18" charset="0"/>
            </a:endParaRPr>
          </a:p>
        </p:txBody>
      </p:sp>
      <p:sp>
        <p:nvSpPr>
          <p:cNvPr id="81" name="矩形 80">
            <a:extLst>
              <a:ext uri="{FF2B5EF4-FFF2-40B4-BE49-F238E27FC236}">
                <a16:creationId xmlns:a16="http://schemas.microsoft.com/office/drawing/2014/main" id="{1AA50C02-AD25-4942-B67C-9C1B35AE0E0F}"/>
              </a:ext>
            </a:extLst>
          </p:cNvPr>
          <p:cNvSpPr/>
          <p:nvPr/>
        </p:nvSpPr>
        <p:spPr>
          <a:xfrm>
            <a:off x="1075269" y="4568530"/>
            <a:ext cx="296876" cy="369332"/>
          </a:xfrm>
          <a:prstGeom prst="rect">
            <a:avLst/>
          </a:prstGeom>
          <a:ln w="28575">
            <a:solidFill>
              <a:schemeClr val="tx1"/>
            </a:solidFill>
          </a:ln>
        </p:spPr>
        <p:txBody>
          <a:bodyPr wrap="square">
            <a:spAutoFit/>
          </a:bodyPr>
          <a:lstStyle/>
          <a:p>
            <a:r>
              <a:rPr lang="en-US" altLang="zh-TW" dirty="0">
                <a:latin typeface="Cambria Math" panose="02040503050406030204" pitchFamily="18" charset="0"/>
                <a:ea typeface="Cambria Math" panose="02040503050406030204" pitchFamily="18" charset="0"/>
              </a:rPr>
              <a:t>y</a:t>
            </a:r>
            <a:endParaRPr lang="zh-TW" alt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16B61EA-392A-4C47-AC19-6B6AE33A055A}"/>
                  </a:ext>
                </a:extLst>
              </p:cNvPr>
              <p:cNvSpPr/>
              <p:nvPr/>
            </p:nvSpPr>
            <p:spPr>
              <a:xfrm>
                <a:off x="2203269" y="2298440"/>
                <a:ext cx="540005" cy="452792"/>
              </a:xfrm>
              <a:prstGeom prst="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1600" i="1" smtClean="0">
                              <a:solidFill>
                                <a:schemeClr val="tx1"/>
                              </a:solidFill>
                              <a:latin typeface="Cambria Math" panose="02040503050406030204" pitchFamily="18" charset="0"/>
                            </a:rPr>
                          </m:ctrlPr>
                        </m:sSupPr>
                        <m:e>
                          <m:r>
                            <a:rPr lang="en-US" altLang="zh-TW" sz="1600" b="0" i="1" smtClean="0">
                              <a:solidFill>
                                <a:schemeClr val="tx1"/>
                              </a:solidFill>
                              <a:latin typeface="Cambria Math" panose="02040503050406030204" pitchFamily="18" charset="0"/>
                            </a:rPr>
                            <m:t>𝑍</m:t>
                          </m:r>
                        </m:e>
                        <m:sup>
                          <m:r>
                            <a:rPr lang="en-US" altLang="zh-TW" sz="1600" b="0" i="1" smtClean="0">
                              <a:solidFill>
                                <a:schemeClr val="tx1"/>
                              </a:solidFill>
                              <a:latin typeface="Cambria Math" panose="02040503050406030204" pitchFamily="18" charset="0"/>
                            </a:rPr>
                            <m:t>−1</m:t>
                          </m:r>
                        </m:sup>
                      </m:sSup>
                    </m:oMath>
                  </m:oMathPara>
                </a14:m>
                <a:endParaRPr lang="zh-TW" altLang="en-US" sz="1600" dirty="0">
                  <a:solidFill>
                    <a:schemeClr val="tx1"/>
                  </a:solidFill>
                </a:endParaRPr>
              </a:p>
            </p:txBody>
          </p:sp>
        </mc:Choice>
        <mc:Fallback xmlns="">
          <p:sp>
            <p:nvSpPr>
              <p:cNvPr id="4" name="矩形 3">
                <a:extLst>
                  <a:ext uri="{FF2B5EF4-FFF2-40B4-BE49-F238E27FC236}">
                    <a16:creationId xmlns:a16="http://schemas.microsoft.com/office/drawing/2014/main" id="{516B61EA-392A-4C47-AC19-6B6AE33A055A}"/>
                  </a:ext>
                </a:extLst>
              </p:cNvPr>
              <p:cNvSpPr>
                <a:spLocks noRot="1" noChangeAspect="1" noMove="1" noResize="1" noEditPoints="1" noAdjustHandles="1" noChangeArrowheads="1" noChangeShapeType="1" noTextEdit="1"/>
              </p:cNvSpPr>
              <p:nvPr/>
            </p:nvSpPr>
            <p:spPr>
              <a:xfrm>
                <a:off x="2203269" y="2298440"/>
                <a:ext cx="540005" cy="452792"/>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26900512-4BB5-438D-B950-70A1179013B2}"/>
                  </a:ext>
                </a:extLst>
              </p:cNvPr>
              <p:cNvSpPr/>
              <p:nvPr/>
            </p:nvSpPr>
            <p:spPr>
              <a:xfrm>
                <a:off x="2203269" y="3250649"/>
                <a:ext cx="540005" cy="452792"/>
              </a:xfrm>
              <a:prstGeom prst="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1600" i="1" smtClean="0">
                              <a:solidFill>
                                <a:schemeClr val="tx1"/>
                              </a:solidFill>
                              <a:latin typeface="Cambria Math" panose="02040503050406030204" pitchFamily="18" charset="0"/>
                            </a:rPr>
                          </m:ctrlPr>
                        </m:sSupPr>
                        <m:e>
                          <m:r>
                            <a:rPr lang="en-US" altLang="zh-TW" sz="1600" b="0" i="1" smtClean="0">
                              <a:solidFill>
                                <a:schemeClr val="tx1"/>
                              </a:solidFill>
                              <a:latin typeface="Cambria Math" panose="02040503050406030204" pitchFamily="18" charset="0"/>
                            </a:rPr>
                            <m:t>𝑍</m:t>
                          </m:r>
                        </m:e>
                        <m:sup>
                          <m:r>
                            <a:rPr lang="en-US" altLang="zh-TW" sz="1600" b="0" i="1" smtClean="0">
                              <a:solidFill>
                                <a:schemeClr val="tx1"/>
                              </a:solidFill>
                              <a:latin typeface="Cambria Math" panose="02040503050406030204" pitchFamily="18" charset="0"/>
                            </a:rPr>
                            <m:t>−1</m:t>
                          </m:r>
                        </m:sup>
                      </m:sSup>
                    </m:oMath>
                  </m:oMathPara>
                </a14:m>
                <a:endParaRPr lang="zh-TW" altLang="en-US" sz="1600" dirty="0">
                  <a:solidFill>
                    <a:schemeClr val="tx1"/>
                  </a:solidFill>
                </a:endParaRPr>
              </a:p>
            </p:txBody>
          </p:sp>
        </mc:Choice>
        <mc:Fallback xmlns="">
          <p:sp>
            <p:nvSpPr>
              <p:cNvPr id="63" name="矩形 62">
                <a:extLst>
                  <a:ext uri="{FF2B5EF4-FFF2-40B4-BE49-F238E27FC236}">
                    <a16:creationId xmlns:a16="http://schemas.microsoft.com/office/drawing/2014/main" id="{26900512-4BB5-438D-B950-70A1179013B2}"/>
                  </a:ext>
                </a:extLst>
              </p:cNvPr>
              <p:cNvSpPr>
                <a:spLocks noRot="1" noChangeAspect="1" noMove="1" noResize="1" noEditPoints="1" noAdjustHandles="1" noChangeArrowheads="1" noChangeShapeType="1" noTextEdit="1"/>
              </p:cNvSpPr>
              <p:nvPr/>
            </p:nvSpPr>
            <p:spPr>
              <a:xfrm>
                <a:off x="2203269" y="3250649"/>
                <a:ext cx="540005" cy="452792"/>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p:sp>
        <p:nvSpPr>
          <p:cNvPr id="12" name="橢圓 11">
            <a:extLst>
              <a:ext uri="{FF2B5EF4-FFF2-40B4-BE49-F238E27FC236}">
                <a16:creationId xmlns:a16="http://schemas.microsoft.com/office/drawing/2014/main" id="{6FF21DD1-035F-48D3-A783-3FFF05F1E921}"/>
              </a:ext>
            </a:extLst>
          </p:cNvPr>
          <p:cNvSpPr/>
          <p:nvPr/>
        </p:nvSpPr>
        <p:spPr>
          <a:xfrm>
            <a:off x="2290521" y="4270188"/>
            <a:ext cx="333345" cy="318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X</a:t>
            </a:r>
            <a:endParaRPr lang="zh-TW" altLang="en-US" dirty="0"/>
          </a:p>
        </p:txBody>
      </p:sp>
      <p:sp>
        <p:nvSpPr>
          <p:cNvPr id="64" name="橢圓 63">
            <a:extLst>
              <a:ext uri="{FF2B5EF4-FFF2-40B4-BE49-F238E27FC236}">
                <a16:creationId xmlns:a16="http://schemas.microsoft.com/office/drawing/2014/main" id="{F6A441A4-BE84-4680-8C54-11BDCDDC4080}"/>
              </a:ext>
            </a:extLst>
          </p:cNvPr>
          <p:cNvSpPr/>
          <p:nvPr/>
        </p:nvSpPr>
        <p:spPr>
          <a:xfrm>
            <a:off x="2290521" y="5221543"/>
            <a:ext cx="333345" cy="318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X</a:t>
            </a:r>
            <a:endParaRPr lang="zh-TW" altLang="en-US" dirty="0"/>
          </a:p>
        </p:txBody>
      </p:sp>
      <p:cxnSp>
        <p:nvCxnSpPr>
          <p:cNvPr id="30" name="接點: 肘形 29">
            <a:extLst>
              <a:ext uri="{FF2B5EF4-FFF2-40B4-BE49-F238E27FC236}">
                <a16:creationId xmlns:a16="http://schemas.microsoft.com/office/drawing/2014/main" id="{49CD73E1-1008-429B-991F-6EDD95A41219}"/>
              </a:ext>
            </a:extLst>
          </p:cNvPr>
          <p:cNvCxnSpPr>
            <a:stCxn id="80" idx="3"/>
            <a:endCxn id="4" idx="1"/>
          </p:cNvCxnSpPr>
          <p:nvPr/>
        </p:nvCxnSpPr>
        <p:spPr>
          <a:xfrm flipV="1">
            <a:off x="1372145" y="2524836"/>
            <a:ext cx="831124" cy="490116"/>
          </a:xfrm>
          <a:prstGeom prst="bentConnector3">
            <a:avLst>
              <a:gd name="adj1" fmla="val 5523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接點: 肘形 64">
            <a:extLst>
              <a:ext uri="{FF2B5EF4-FFF2-40B4-BE49-F238E27FC236}">
                <a16:creationId xmlns:a16="http://schemas.microsoft.com/office/drawing/2014/main" id="{48A28575-FF64-4E86-B3EA-31907BA46882}"/>
              </a:ext>
            </a:extLst>
          </p:cNvPr>
          <p:cNvCxnSpPr>
            <a:cxnSpLocks/>
            <a:stCxn id="80" idx="3"/>
            <a:endCxn id="12" idx="2"/>
          </p:cNvCxnSpPr>
          <p:nvPr/>
        </p:nvCxnSpPr>
        <p:spPr>
          <a:xfrm>
            <a:off x="1372145" y="3014952"/>
            <a:ext cx="918376" cy="141445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接點: 肘形 72">
            <a:extLst>
              <a:ext uri="{FF2B5EF4-FFF2-40B4-BE49-F238E27FC236}">
                <a16:creationId xmlns:a16="http://schemas.microsoft.com/office/drawing/2014/main" id="{89D970B8-3DB8-45C2-B5BF-679229DC83BF}"/>
              </a:ext>
            </a:extLst>
          </p:cNvPr>
          <p:cNvCxnSpPr>
            <a:cxnSpLocks/>
            <a:stCxn id="80" idx="3"/>
            <a:endCxn id="64" idx="2"/>
          </p:cNvCxnSpPr>
          <p:nvPr/>
        </p:nvCxnSpPr>
        <p:spPr>
          <a:xfrm>
            <a:off x="1372145" y="3014952"/>
            <a:ext cx="918376" cy="236580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接點: 肘形 73">
            <a:extLst>
              <a:ext uri="{FF2B5EF4-FFF2-40B4-BE49-F238E27FC236}">
                <a16:creationId xmlns:a16="http://schemas.microsoft.com/office/drawing/2014/main" id="{CD20A399-7E2F-496D-A4EE-10023E1F4523}"/>
              </a:ext>
            </a:extLst>
          </p:cNvPr>
          <p:cNvCxnSpPr>
            <a:cxnSpLocks/>
            <a:stCxn id="81" idx="3"/>
            <a:endCxn id="63" idx="1"/>
          </p:cNvCxnSpPr>
          <p:nvPr/>
        </p:nvCxnSpPr>
        <p:spPr>
          <a:xfrm flipV="1">
            <a:off x="1372145" y="3477045"/>
            <a:ext cx="831124" cy="1276151"/>
          </a:xfrm>
          <a:prstGeom prst="bentConnector3">
            <a:avLst>
              <a:gd name="adj1" fmla="val 279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064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err="1"/>
              <a:t>LinearRegression</a:t>
            </a:r>
            <a:r>
              <a:rPr lang="en-US" altLang="zh-TW" dirty="0"/>
              <a:t> - Pipeline</a:t>
            </a:r>
            <a:endParaRPr lang="zh-TW" altLang="en-US" dirty="0"/>
          </a:p>
        </p:txBody>
      </p:sp>
      <p:pic>
        <p:nvPicPr>
          <p:cNvPr id="11" name="圖片 10">
            <a:extLst>
              <a:ext uri="{FF2B5EF4-FFF2-40B4-BE49-F238E27FC236}">
                <a16:creationId xmlns:a16="http://schemas.microsoft.com/office/drawing/2014/main" id="{59BCB44A-0B71-4A1E-81C2-E695F8948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28" y="1917518"/>
            <a:ext cx="10332944" cy="4161337"/>
          </a:xfrm>
          <a:prstGeom prst="rect">
            <a:avLst/>
          </a:prstGeom>
        </p:spPr>
      </p:pic>
      <p:sp>
        <p:nvSpPr>
          <p:cNvPr id="4" name="文字方塊 3">
            <a:extLst>
              <a:ext uri="{FF2B5EF4-FFF2-40B4-BE49-F238E27FC236}">
                <a16:creationId xmlns:a16="http://schemas.microsoft.com/office/drawing/2014/main" id="{FBE1535B-0E45-4999-8D77-730D821FE7B3}"/>
              </a:ext>
            </a:extLst>
          </p:cNvPr>
          <p:cNvSpPr txBox="1"/>
          <p:nvPr/>
        </p:nvSpPr>
        <p:spPr>
          <a:xfrm>
            <a:off x="838200" y="1252385"/>
            <a:ext cx="10515600" cy="27699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Pipeline Stage = 5</a:t>
            </a:r>
          </a:p>
        </p:txBody>
      </p:sp>
    </p:spTree>
    <p:extLst>
      <p:ext uri="{BB962C8B-B14F-4D97-AF65-F5344CB8AC3E}">
        <p14:creationId xmlns:p14="http://schemas.microsoft.com/office/powerpoint/2010/main" val="3702094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a:t>Adder Tree - Pipeline</a:t>
            </a:r>
            <a:endParaRPr lang="zh-TW" altLang="en-US" dirty="0"/>
          </a:p>
        </p:txBody>
      </p:sp>
      <p:pic>
        <p:nvPicPr>
          <p:cNvPr id="4" name="圖片 3">
            <a:extLst>
              <a:ext uri="{FF2B5EF4-FFF2-40B4-BE49-F238E27FC236}">
                <a16:creationId xmlns:a16="http://schemas.microsoft.com/office/drawing/2014/main" id="{ADDF7638-D09A-4D23-B8CD-260056AFF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87" y="1234235"/>
            <a:ext cx="4063025" cy="4972958"/>
          </a:xfrm>
          <a:prstGeom prst="rect">
            <a:avLst/>
          </a:prstGeom>
        </p:spPr>
      </p:pic>
      <p:sp>
        <p:nvSpPr>
          <p:cNvPr id="5" name="文字方塊 4">
            <a:extLst>
              <a:ext uri="{FF2B5EF4-FFF2-40B4-BE49-F238E27FC236}">
                <a16:creationId xmlns:a16="http://schemas.microsoft.com/office/drawing/2014/main" id="{44859A0A-3490-4E52-AA88-F75B58B20614}"/>
              </a:ext>
            </a:extLst>
          </p:cNvPr>
          <p:cNvSpPr txBox="1"/>
          <p:nvPr/>
        </p:nvSpPr>
        <p:spPr>
          <a:xfrm>
            <a:off x="838200" y="1252385"/>
            <a:ext cx="10515600" cy="27699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Pipeline Stage = 4</a:t>
            </a:r>
          </a:p>
        </p:txBody>
      </p:sp>
    </p:spTree>
    <p:extLst>
      <p:ext uri="{BB962C8B-B14F-4D97-AF65-F5344CB8AC3E}">
        <p14:creationId xmlns:p14="http://schemas.microsoft.com/office/powerpoint/2010/main" val="3598394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err="1"/>
              <a:t>LinearRegression</a:t>
            </a:r>
            <a:r>
              <a:rPr lang="zh-TW" altLang="en-US" dirty="0"/>
              <a:t> </a:t>
            </a:r>
            <a:r>
              <a:rPr lang="en-US" altLang="zh-TW" dirty="0"/>
              <a:t>–</a:t>
            </a:r>
            <a:r>
              <a:rPr lang="zh-TW" altLang="en-US" dirty="0"/>
              <a:t> </a:t>
            </a:r>
            <a:r>
              <a:rPr lang="en-US" altLang="zh-TW" dirty="0"/>
              <a:t>HDL</a:t>
            </a:r>
            <a:r>
              <a:rPr lang="zh-TW" altLang="en-US" dirty="0"/>
              <a:t> </a:t>
            </a:r>
            <a:r>
              <a:rPr lang="en-US" altLang="zh-TW" dirty="0"/>
              <a:t>Coder</a:t>
            </a:r>
            <a:r>
              <a:rPr lang="zh-TW" altLang="en-US" dirty="0"/>
              <a:t>設定</a:t>
            </a:r>
            <a:r>
              <a:rPr lang="en-US" altLang="zh-TW" dirty="0"/>
              <a:t>(v1)</a:t>
            </a:r>
            <a:endParaRPr lang="zh-TW" altLang="en-US" dirty="0"/>
          </a:p>
        </p:txBody>
      </p:sp>
      <p:pic>
        <p:nvPicPr>
          <p:cNvPr id="6" name="圖片 5">
            <a:extLst>
              <a:ext uri="{FF2B5EF4-FFF2-40B4-BE49-F238E27FC236}">
                <a16:creationId xmlns:a16="http://schemas.microsoft.com/office/drawing/2014/main" id="{4AAF211A-B8EF-40E4-AD36-3C60FA067CD0}"/>
              </a:ext>
            </a:extLst>
          </p:cNvPr>
          <p:cNvPicPr>
            <a:picLocks noChangeAspect="1"/>
          </p:cNvPicPr>
          <p:nvPr/>
        </p:nvPicPr>
        <p:blipFill>
          <a:blip r:embed="rId2"/>
          <a:stretch>
            <a:fillRect/>
          </a:stretch>
        </p:blipFill>
        <p:spPr>
          <a:xfrm>
            <a:off x="2153195" y="1507166"/>
            <a:ext cx="8212183" cy="4450225"/>
          </a:xfrm>
          <a:prstGeom prst="rect">
            <a:avLst/>
          </a:prstGeom>
        </p:spPr>
      </p:pic>
      <p:sp>
        <p:nvSpPr>
          <p:cNvPr id="2" name="矩形 1">
            <a:extLst>
              <a:ext uri="{FF2B5EF4-FFF2-40B4-BE49-F238E27FC236}">
                <a16:creationId xmlns:a16="http://schemas.microsoft.com/office/drawing/2014/main" id="{4A3D12CC-DC00-4DE1-9C3C-AB330511F035}"/>
              </a:ext>
            </a:extLst>
          </p:cNvPr>
          <p:cNvSpPr/>
          <p:nvPr/>
        </p:nvSpPr>
        <p:spPr>
          <a:xfrm>
            <a:off x="5913122" y="2508069"/>
            <a:ext cx="1245323" cy="1132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4D764CAF-9E60-4250-A3F9-571C787E6A17}"/>
              </a:ext>
            </a:extLst>
          </p:cNvPr>
          <p:cNvSpPr/>
          <p:nvPr/>
        </p:nvSpPr>
        <p:spPr>
          <a:xfrm>
            <a:off x="4894218" y="1828799"/>
            <a:ext cx="801188" cy="1741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C094317A-381C-41F5-B566-5A083E773D88}"/>
              </a:ext>
            </a:extLst>
          </p:cNvPr>
          <p:cNvSpPr txBox="1"/>
          <p:nvPr/>
        </p:nvSpPr>
        <p:spPr>
          <a:xfrm>
            <a:off x="838200" y="1252385"/>
            <a:ext cx="10515600" cy="27699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p>
        </p:txBody>
      </p:sp>
      <p:sp>
        <p:nvSpPr>
          <p:cNvPr id="4" name="文字方塊 3">
            <a:extLst>
              <a:ext uri="{FF2B5EF4-FFF2-40B4-BE49-F238E27FC236}">
                <a16:creationId xmlns:a16="http://schemas.microsoft.com/office/drawing/2014/main" id="{0B342DB2-5DC6-4DE0-A16E-3080DDA8A722}"/>
              </a:ext>
            </a:extLst>
          </p:cNvPr>
          <p:cNvSpPr txBox="1"/>
          <p:nvPr/>
        </p:nvSpPr>
        <p:spPr>
          <a:xfrm>
            <a:off x="4223201" y="2073085"/>
            <a:ext cx="1342034" cy="36933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none" rtlCol="0">
            <a:spAutoFit/>
          </a:bodyPr>
          <a:lstStyle/>
          <a:p>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目前設定</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24</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86577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err="1"/>
              <a:t>LinearRegression</a:t>
            </a:r>
            <a:r>
              <a:rPr lang="zh-TW" altLang="en-US" dirty="0"/>
              <a:t> </a:t>
            </a:r>
            <a:r>
              <a:rPr lang="en-US" altLang="zh-TW" dirty="0"/>
              <a:t>–</a:t>
            </a:r>
            <a:r>
              <a:rPr lang="zh-TW" altLang="en-US" dirty="0"/>
              <a:t> </a:t>
            </a:r>
            <a:r>
              <a:rPr lang="en-US" altLang="zh-TW" dirty="0"/>
              <a:t>HDL</a:t>
            </a:r>
            <a:r>
              <a:rPr lang="zh-TW" altLang="en-US" dirty="0"/>
              <a:t> </a:t>
            </a:r>
            <a:r>
              <a:rPr lang="en-US" altLang="zh-TW" dirty="0"/>
              <a:t>Coder</a:t>
            </a:r>
            <a:r>
              <a:rPr lang="zh-TW" altLang="en-US" dirty="0"/>
              <a:t>設定</a:t>
            </a:r>
            <a:r>
              <a:rPr lang="en-US" altLang="zh-TW" dirty="0"/>
              <a:t>(v1)</a:t>
            </a:r>
            <a:endParaRPr lang="zh-TW" altLang="en-US" dirty="0"/>
          </a:p>
        </p:txBody>
      </p:sp>
      <p:pic>
        <p:nvPicPr>
          <p:cNvPr id="2" name="圖片 1">
            <a:extLst>
              <a:ext uri="{FF2B5EF4-FFF2-40B4-BE49-F238E27FC236}">
                <a16:creationId xmlns:a16="http://schemas.microsoft.com/office/drawing/2014/main" id="{B3380791-D684-4F72-9082-849162D19210}"/>
              </a:ext>
            </a:extLst>
          </p:cNvPr>
          <p:cNvPicPr>
            <a:picLocks noChangeAspect="1"/>
          </p:cNvPicPr>
          <p:nvPr/>
        </p:nvPicPr>
        <p:blipFill>
          <a:blip r:embed="rId2"/>
          <a:stretch>
            <a:fillRect/>
          </a:stretch>
        </p:blipFill>
        <p:spPr>
          <a:xfrm>
            <a:off x="522689" y="1529384"/>
            <a:ext cx="8272793" cy="4483070"/>
          </a:xfrm>
          <a:prstGeom prst="rect">
            <a:avLst/>
          </a:prstGeom>
        </p:spPr>
      </p:pic>
      <p:sp>
        <p:nvSpPr>
          <p:cNvPr id="5" name="矩形 4">
            <a:extLst>
              <a:ext uri="{FF2B5EF4-FFF2-40B4-BE49-F238E27FC236}">
                <a16:creationId xmlns:a16="http://schemas.microsoft.com/office/drawing/2014/main" id="{230C8CFB-BF56-481C-9BCA-0A6E70BC3B6F}"/>
              </a:ext>
            </a:extLst>
          </p:cNvPr>
          <p:cNvSpPr/>
          <p:nvPr/>
        </p:nvSpPr>
        <p:spPr>
          <a:xfrm>
            <a:off x="1680756" y="3657708"/>
            <a:ext cx="1576250" cy="1218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69AA0CC-C821-407E-BDB8-D76823827EB5}"/>
              </a:ext>
            </a:extLst>
          </p:cNvPr>
          <p:cNvSpPr txBox="1"/>
          <p:nvPr/>
        </p:nvSpPr>
        <p:spPr>
          <a:xfrm>
            <a:off x="3317051" y="3200292"/>
            <a:ext cx="1518364" cy="36933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none"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Pipeline</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設定</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5</a:t>
            </a:r>
            <a:endPar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9BBD99CC-B8F6-4E41-83F2-6227F4DD1BBD}"/>
              </a:ext>
            </a:extLst>
          </p:cNvPr>
          <p:cNvGraphicFramePr>
            <a:graphicFrameLocks noGrp="1"/>
          </p:cNvGraphicFramePr>
          <p:nvPr/>
        </p:nvGraphicFramePr>
        <p:xfrm>
          <a:off x="9026261" y="1685479"/>
          <a:ext cx="2643050" cy="4326975"/>
        </p:xfrm>
        <a:graphic>
          <a:graphicData uri="http://schemas.openxmlformats.org/drawingml/2006/table">
            <a:tbl>
              <a:tblPr firstRow="1" bandRow="1">
                <a:tableStyleId>{85BE263C-DBD7-4A20-BB59-AAB30ACAA65A}</a:tableStyleId>
              </a:tblPr>
              <a:tblGrid>
                <a:gridCol w="1212234">
                  <a:extLst>
                    <a:ext uri="{9D8B030D-6E8A-4147-A177-3AD203B41FA5}">
                      <a16:colId xmlns:a16="http://schemas.microsoft.com/office/drawing/2014/main" val="2814540148"/>
                    </a:ext>
                  </a:extLst>
                </a:gridCol>
                <a:gridCol w="1430816">
                  <a:extLst>
                    <a:ext uri="{9D8B030D-6E8A-4147-A177-3AD203B41FA5}">
                      <a16:colId xmlns:a16="http://schemas.microsoft.com/office/drawing/2014/main" val="1165291028"/>
                    </a:ext>
                  </a:extLst>
                </a:gridCol>
              </a:tblGrid>
              <a:tr h="480775">
                <a:tc>
                  <a:txBody>
                    <a:bodyPr/>
                    <a:lstStyle/>
                    <a:p>
                      <a:pPr algn="ctr"/>
                      <a:r>
                        <a:rPr lang="en-US" altLang="zh-TW" sz="1200" b="1" dirty="0">
                          <a:cs typeface="Times New Roman" panose="02020603050405020304" pitchFamily="18" charset="0"/>
                        </a:rPr>
                        <a:t>SYSTEM</a:t>
                      </a:r>
                    </a:p>
                    <a:p>
                      <a:pPr algn="ctr"/>
                      <a:r>
                        <a:rPr lang="en-US" altLang="zh-TW" sz="1200" b="1" dirty="0">
                          <a:cs typeface="Times New Roman" panose="02020603050405020304" pitchFamily="18" charset="0"/>
                        </a:rPr>
                        <a:t>CLK</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t>150MHz</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267343"/>
                  </a:ext>
                </a:extLst>
              </a:tr>
              <a:tr h="480775">
                <a:tc>
                  <a:txBody>
                    <a:bodyPr/>
                    <a:lstStyle/>
                    <a:p>
                      <a:r>
                        <a:rPr lang="en-US" altLang="zh-TW" sz="1200" b="1" dirty="0"/>
                        <a:t>LUT</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2526</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6689642"/>
                  </a:ext>
                </a:extLst>
              </a:tr>
              <a:tr h="480775">
                <a:tc>
                  <a:txBody>
                    <a:bodyPr/>
                    <a:lstStyle/>
                    <a:p>
                      <a:r>
                        <a:rPr lang="en-US" altLang="zh-TW" sz="1200" b="1" dirty="0"/>
                        <a:t>LUT/RAM</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143</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6747283"/>
                  </a:ext>
                </a:extLst>
              </a:tr>
              <a:tr h="480775">
                <a:tc>
                  <a:txBody>
                    <a:bodyPr/>
                    <a:lstStyle/>
                    <a:p>
                      <a:r>
                        <a:rPr lang="en-US" altLang="zh-TW" sz="1200" b="1" dirty="0"/>
                        <a:t>FF</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2229</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5625904"/>
                  </a:ext>
                </a:extLst>
              </a:tr>
              <a:tr h="480775">
                <a:tc>
                  <a:txBody>
                    <a:bodyPr/>
                    <a:lstStyle/>
                    <a:p>
                      <a:r>
                        <a:rPr lang="en-US" altLang="zh-TW" sz="1200" b="1" dirty="0"/>
                        <a:t>BRAM</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1.5</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7100914"/>
                  </a:ext>
                </a:extLst>
              </a:tr>
              <a:tr h="480775">
                <a:tc>
                  <a:txBody>
                    <a:bodyPr/>
                    <a:lstStyle/>
                    <a:p>
                      <a:r>
                        <a:rPr lang="en-US" altLang="zh-TW" sz="1200" b="1" dirty="0"/>
                        <a:t>DSP</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3</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6169593"/>
                  </a:ext>
                </a:extLst>
              </a:tr>
              <a:tr h="480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t>Worst Negative Slack (ns)</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11" rtl="0" eaLnBrk="1" latinLnBrk="0" hangingPunct="1"/>
                      <a:r>
                        <a:rPr lang="en-US" altLang="zh-TW" sz="1200" b="1" kern="1200" dirty="0">
                          <a:solidFill>
                            <a:schemeClr val="dk1"/>
                          </a:solidFill>
                          <a:latin typeface="+mn-lt"/>
                          <a:ea typeface="+mn-ea"/>
                          <a:cs typeface="+mn-cs"/>
                        </a:rPr>
                        <a:t>0.017</a:t>
                      </a:r>
                      <a:endParaRPr lang="zh-TW" alt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8799551"/>
                  </a:ext>
                </a:extLst>
              </a:tr>
              <a:tr h="480775">
                <a:tc>
                  <a:txBody>
                    <a:bodyPr/>
                    <a:lstStyle/>
                    <a:p>
                      <a:r>
                        <a:rPr lang="en-US" altLang="zh-TW" sz="1200" b="1" dirty="0"/>
                        <a:t>Total On-Chip Power</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11" rtl="0" eaLnBrk="1" latinLnBrk="0" hangingPunct="1"/>
                      <a:r>
                        <a:rPr lang="en-US" altLang="zh-TW" sz="1200" b="1" kern="1200" dirty="0">
                          <a:solidFill>
                            <a:schemeClr val="dk1"/>
                          </a:solidFill>
                          <a:latin typeface="+mn-lt"/>
                          <a:ea typeface="+mn-ea"/>
                          <a:cs typeface="+mn-cs"/>
                        </a:rPr>
                        <a:t>1.313</a:t>
                      </a:r>
                      <a:endParaRPr lang="zh-TW" alt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2768643"/>
                  </a:ext>
                </a:extLst>
              </a:tr>
              <a:tr h="480775">
                <a:tc>
                  <a:txBody>
                    <a:bodyPr/>
                    <a:lstStyle/>
                    <a:p>
                      <a:r>
                        <a:rPr lang="en-US" altLang="zh-TW" sz="1200" b="1" dirty="0"/>
                        <a:t>Junction Temperature</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1" dirty="0"/>
                        <a:t>40.1</a:t>
                      </a:r>
                      <a:endParaRPr lang="zh-TW" altLang="en-US"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3964112"/>
                  </a:ext>
                </a:extLst>
              </a:tr>
            </a:tbl>
          </a:graphicData>
        </a:graphic>
      </p:graphicFrame>
    </p:spTree>
    <p:extLst>
      <p:ext uri="{BB962C8B-B14F-4D97-AF65-F5344CB8AC3E}">
        <p14:creationId xmlns:p14="http://schemas.microsoft.com/office/powerpoint/2010/main" val="2189736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normAutofit/>
          </a:bodyPr>
          <a:lstStyle/>
          <a:p>
            <a:r>
              <a:rPr lang="zh-TW" altLang="en-US" dirty="0"/>
              <a:t>情境說明</a:t>
            </a:r>
          </a:p>
        </p:txBody>
      </p:sp>
      <p:sp>
        <p:nvSpPr>
          <p:cNvPr id="4" name="矩形 3">
            <a:extLst>
              <a:ext uri="{FF2B5EF4-FFF2-40B4-BE49-F238E27FC236}">
                <a16:creationId xmlns:a16="http://schemas.microsoft.com/office/drawing/2014/main" id="{AC2FE677-EC78-63B1-6C3F-0FCD5C2D24C6}"/>
              </a:ext>
            </a:extLst>
          </p:cNvPr>
          <p:cNvSpPr/>
          <p:nvPr/>
        </p:nvSpPr>
        <p:spPr>
          <a:xfrm>
            <a:off x="838199" y="1224282"/>
            <a:ext cx="10515598" cy="2308324"/>
          </a:xfrm>
          <a:prstGeom prst="rect">
            <a:avLst/>
          </a:prstGeom>
        </p:spPr>
        <p:txBody>
          <a:bodyPr wrap="square">
            <a:spAutoFit/>
          </a:bodyPr>
          <a:lstStyle/>
          <a:p>
            <a:pPr marL="171453" indent="-171453" defTabSz="914411">
              <a:buFont typeface="Arial" panose="020B0604020202020204" pitchFamily="34" charset="0"/>
              <a:buChar char="•"/>
              <a:defRPr/>
            </a:pPr>
            <a:r>
              <a:rPr lang="zh-TW" altLang="en-US" dirty="0">
                <a:solidFill>
                  <a:prstClr val="black"/>
                </a:solidFill>
                <a:latin typeface="微軟正黑體" panose="020B0604030504040204" pitchFamily="34" charset="-120"/>
                <a:ea typeface="微軟正黑體" panose="020B0604030504040204" pitchFamily="34" charset="-120"/>
              </a:rPr>
              <a:t>近年來台灣太陽能系統建置量以倍數成長，許多地方開始大面積的鋪設太陽能板產生綠電，這同時也代表太陽能板的維修養護需求增加，但如此大面積的人力搜查表面壞損或存在異常的太陽能板實在不符合經濟效益，因此我們提出透過影像檢測表面異物的方式，減少人力一一排查太陽能板的時間與金錢花費，並將此功能實現於</a:t>
            </a:r>
            <a:r>
              <a:rPr lang="en-US" altLang="zh-TW" dirty="0">
                <a:solidFill>
                  <a:prstClr val="black"/>
                </a:solidFill>
                <a:latin typeface="微軟正黑體" panose="020B0604030504040204" pitchFamily="34" charset="-120"/>
                <a:ea typeface="微軟正黑體" panose="020B0604030504040204" pitchFamily="34" charset="-120"/>
              </a:rPr>
              <a:t>SoC</a:t>
            </a:r>
            <a:r>
              <a:rPr lang="zh-TW" altLang="en-US" dirty="0">
                <a:solidFill>
                  <a:prstClr val="black"/>
                </a:solidFill>
                <a:latin typeface="微軟正黑體" panose="020B0604030504040204" pitchFamily="34" charset="-120"/>
                <a:ea typeface="微軟正黑體" panose="020B0604030504040204" pitchFamily="34" charset="-120"/>
              </a:rPr>
              <a:t>上，縮小體積的同時增加運算效能。</a:t>
            </a:r>
            <a:endParaRPr lang="en-US" altLang="zh-TW"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endParaRPr lang="en-US" altLang="zh-TW" dirty="0">
              <a:solidFill>
                <a:prstClr val="black"/>
              </a:solidFill>
              <a:latin typeface="微軟正黑體" panose="020B0604030504040204" pitchFamily="34" charset="-120"/>
              <a:ea typeface="微軟正黑體" panose="020B0604030504040204" pitchFamily="34" charset="-120"/>
            </a:endParaRPr>
          </a:p>
          <a:p>
            <a:pPr defTabSz="914411">
              <a:defRPr/>
            </a:pPr>
            <a:endParaRPr lang="en-US" altLang="zh-TW" dirty="0">
              <a:solidFill>
                <a:prstClr val="black"/>
              </a:solidFill>
              <a:latin typeface="微軟正黑體" panose="020B0604030504040204" pitchFamily="34" charset="-120"/>
              <a:ea typeface="微軟正黑體" panose="020B0604030504040204" pitchFamily="34" charset="-120"/>
            </a:endParaRPr>
          </a:p>
          <a:p>
            <a:pPr defTabSz="914411">
              <a:defRPr/>
            </a:pPr>
            <a:endParaRPr lang="en-US" altLang="zh-TW" dirty="0">
              <a:solidFill>
                <a:prstClr val="black"/>
              </a:solidFill>
              <a:latin typeface="微軟正黑體" panose="020B0604030504040204" pitchFamily="34" charset="-120"/>
              <a:ea typeface="微軟正黑體" panose="020B0604030504040204" pitchFamily="34" charset="-120"/>
            </a:endParaRPr>
          </a:p>
          <a:p>
            <a:pPr defTabSz="914411">
              <a:defRPr/>
            </a:pPr>
            <a:endParaRPr lang="en-US" altLang="zh-TW" dirty="0">
              <a:solidFill>
                <a:prstClr val="black"/>
              </a:solidFill>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DCB88D7A-1E20-CA35-3265-DA5DCCA9017D}"/>
              </a:ext>
            </a:extLst>
          </p:cNvPr>
          <p:cNvPicPr>
            <a:picLocks noChangeAspect="1"/>
          </p:cNvPicPr>
          <p:nvPr/>
        </p:nvPicPr>
        <p:blipFill>
          <a:blip r:embed="rId3"/>
          <a:stretch>
            <a:fillRect/>
          </a:stretch>
        </p:blipFill>
        <p:spPr>
          <a:xfrm>
            <a:off x="6412003" y="2922493"/>
            <a:ext cx="4941794" cy="3294529"/>
          </a:xfrm>
          <a:prstGeom prst="rect">
            <a:avLst/>
          </a:prstGeom>
        </p:spPr>
      </p:pic>
    </p:spTree>
    <p:extLst>
      <p:ext uri="{BB962C8B-B14F-4D97-AF65-F5344CB8AC3E}">
        <p14:creationId xmlns:p14="http://schemas.microsoft.com/office/powerpoint/2010/main" val="158769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en-US" altLang="zh-TW" dirty="0" err="1"/>
              <a:t>LinearRegression</a:t>
            </a:r>
            <a:r>
              <a:rPr lang="zh-TW" altLang="en-US" dirty="0"/>
              <a:t> </a:t>
            </a:r>
            <a:r>
              <a:rPr lang="en-US" altLang="zh-TW" dirty="0"/>
              <a:t>–</a:t>
            </a:r>
            <a:r>
              <a:rPr lang="zh-TW" altLang="en-US" dirty="0"/>
              <a:t> </a:t>
            </a:r>
            <a:r>
              <a:rPr lang="en-US" altLang="zh-TW" dirty="0"/>
              <a:t>HDL</a:t>
            </a:r>
            <a:r>
              <a:rPr lang="zh-TW" altLang="en-US" dirty="0"/>
              <a:t> </a:t>
            </a:r>
            <a:r>
              <a:rPr lang="en-US" altLang="zh-TW" dirty="0"/>
              <a:t>Coder</a:t>
            </a:r>
            <a:r>
              <a:rPr lang="zh-TW" altLang="en-US" dirty="0"/>
              <a:t>設定</a:t>
            </a:r>
            <a:r>
              <a:rPr lang="en-US" altLang="zh-TW" dirty="0"/>
              <a:t>(v1)</a:t>
            </a:r>
            <a:endParaRPr lang="zh-TW" altLang="en-US" dirty="0"/>
          </a:p>
        </p:txBody>
      </p:sp>
      <p:sp>
        <p:nvSpPr>
          <p:cNvPr id="30" name="文字方塊 29">
            <a:extLst>
              <a:ext uri="{FF2B5EF4-FFF2-40B4-BE49-F238E27FC236}">
                <a16:creationId xmlns:a16="http://schemas.microsoft.com/office/drawing/2014/main" id="{93B8EB70-5903-4EB3-92A5-983BD91F2604}"/>
              </a:ext>
            </a:extLst>
          </p:cNvPr>
          <p:cNvSpPr txBox="1"/>
          <p:nvPr/>
        </p:nvSpPr>
        <p:spPr>
          <a:xfrm>
            <a:off x="838199" y="1252385"/>
            <a:ext cx="10515599" cy="27699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MATLAB</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與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HDL</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Coder</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誤差</a:t>
            </a:r>
            <a:endParaRPr 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4637B2F4-7245-40C5-8E35-0D37F239A80F}"/>
              </a:ext>
            </a:extLst>
          </p:cNvPr>
          <p:cNvPicPr>
            <a:picLocks noChangeAspect="1"/>
          </p:cNvPicPr>
          <p:nvPr/>
        </p:nvPicPr>
        <p:blipFill>
          <a:blip r:embed="rId2"/>
          <a:stretch>
            <a:fillRect/>
          </a:stretch>
        </p:blipFill>
        <p:spPr>
          <a:xfrm>
            <a:off x="8039738" y="2116183"/>
            <a:ext cx="3429108" cy="3093519"/>
          </a:xfrm>
          <a:prstGeom prst="rect">
            <a:avLst/>
          </a:prstGeom>
        </p:spPr>
      </p:pic>
      <p:pic>
        <p:nvPicPr>
          <p:cNvPr id="4" name="圖片 3">
            <a:extLst>
              <a:ext uri="{FF2B5EF4-FFF2-40B4-BE49-F238E27FC236}">
                <a16:creationId xmlns:a16="http://schemas.microsoft.com/office/drawing/2014/main" id="{F4D3C212-4E7D-4127-988B-B730B541724B}"/>
              </a:ext>
            </a:extLst>
          </p:cNvPr>
          <p:cNvPicPr>
            <a:picLocks noChangeAspect="1"/>
          </p:cNvPicPr>
          <p:nvPr/>
        </p:nvPicPr>
        <p:blipFill>
          <a:blip r:embed="rId3"/>
          <a:stretch>
            <a:fillRect/>
          </a:stretch>
        </p:blipFill>
        <p:spPr>
          <a:xfrm>
            <a:off x="4411830" y="2116183"/>
            <a:ext cx="3429108" cy="3093520"/>
          </a:xfrm>
          <a:prstGeom prst="rect">
            <a:avLst/>
          </a:prstGeom>
        </p:spPr>
      </p:pic>
      <p:pic>
        <p:nvPicPr>
          <p:cNvPr id="5" name="圖片 4">
            <a:extLst>
              <a:ext uri="{FF2B5EF4-FFF2-40B4-BE49-F238E27FC236}">
                <a16:creationId xmlns:a16="http://schemas.microsoft.com/office/drawing/2014/main" id="{181B44B3-FF31-412E-838A-B9AFBA61FD98}"/>
              </a:ext>
            </a:extLst>
          </p:cNvPr>
          <p:cNvPicPr>
            <a:picLocks noChangeAspect="1"/>
          </p:cNvPicPr>
          <p:nvPr/>
        </p:nvPicPr>
        <p:blipFill>
          <a:blip r:embed="rId4"/>
          <a:stretch>
            <a:fillRect/>
          </a:stretch>
        </p:blipFill>
        <p:spPr>
          <a:xfrm>
            <a:off x="783922" y="2116183"/>
            <a:ext cx="3429108" cy="3093519"/>
          </a:xfrm>
          <a:prstGeom prst="rect">
            <a:avLst/>
          </a:prstGeom>
        </p:spPr>
      </p:pic>
      <p:sp>
        <p:nvSpPr>
          <p:cNvPr id="6" name="文字方塊 5">
            <a:extLst>
              <a:ext uri="{FF2B5EF4-FFF2-40B4-BE49-F238E27FC236}">
                <a16:creationId xmlns:a16="http://schemas.microsoft.com/office/drawing/2014/main" id="{4C836AB4-3FE3-44A0-9B54-CCBAD9D76ACF}"/>
              </a:ext>
            </a:extLst>
          </p:cNvPr>
          <p:cNvSpPr txBox="1"/>
          <p:nvPr/>
        </p:nvSpPr>
        <p:spPr>
          <a:xfrm flipH="1">
            <a:off x="6801394" y="5414027"/>
            <a:ext cx="4667452" cy="369332"/>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txBody>
          <a:bodyPr wrap="square" rtlCol="0">
            <a:spAutoFit/>
          </a:bodyPr>
          <a:lstStyle/>
          <a:p>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隨機產生</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3000</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筆測試，並且定義</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p>
        </p:txBody>
      </p:sp>
    </p:spTree>
    <p:extLst>
      <p:ext uri="{BB962C8B-B14F-4D97-AF65-F5344CB8AC3E}">
        <p14:creationId xmlns:p14="http://schemas.microsoft.com/office/powerpoint/2010/main" val="3674994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問題紀錄</a:t>
            </a:r>
          </a:p>
        </p:txBody>
      </p:sp>
      <p:sp>
        <p:nvSpPr>
          <p:cNvPr id="30" name="文字方塊 29">
            <a:extLst>
              <a:ext uri="{FF2B5EF4-FFF2-40B4-BE49-F238E27FC236}">
                <a16:creationId xmlns:a16="http://schemas.microsoft.com/office/drawing/2014/main" id="{93B8EB70-5903-4EB3-92A5-983BD91F2604}"/>
              </a:ext>
            </a:extLst>
          </p:cNvPr>
          <p:cNvSpPr txBox="1"/>
          <p:nvPr/>
        </p:nvSpPr>
        <p:spPr>
          <a:xfrm>
            <a:off x="838200" y="1252385"/>
            <a:ext cx="10515600" cy="1384995"/>
          </a:xfrm>
          <a:prstGeom prst="rect">
            <a:avLst/>
          </a:prstGeom>
          <a:noFill/>
        </p:spPr>
        <p:txBody>
          <a:bodyPr wrap="square" lIns="0" tIns="0" rIns="0" bIns="0" rtlCol="0">
            <a:spAutoFit/>
          </a:bodyPr>
          <a:lstStyle/>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，輸入會隨著不同影像的</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Width Height Size</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，而影響到累加的結果，導致</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不知道要怎麼定義。</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 需要根據需求來定義，那以後可以使用</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Generic</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方式進行參數設定，並快速達到我們要的效果，目前是定在</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400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400</a:t>
            </a:r>
            <a:r>
              <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大小</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內，所定義出的</a:t>
            </a:r>
            <a:r>
              <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Quantization</a:t>
            </a:r>
            <a:r>
              <a:rPr lang="zh-TW" altLang="en-US"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130367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en-US" altLang="zh-TW" dirty="0"/>
              <a:t>2022_05_06</a:t>
            </a:r>
            <a:r>
              <a:rPr lang="zh-TW" altLang="en-US" dirty="0"/>
              <a:t> 控管紀錄</a:t>
            </a:r>
          </a:p>
        </p:txBody>
      </p:sp>
      <p:pic>
        <p:nvPicPr>
          <p:cNvPr id="2" name="圖片 1">
            <a:extLst>
              <a:ext uri="{FF2B5EF4-FFF2-40B4-BE49-F238E27FC236}">
                <a16:creationId xmlns:a16="http://schemas.microsoft.com/office/drawing/2014/main" id="{41B3986B-8627-41AE-BA33-EDC596082AC1}"/>
              </a:ext>
            </a:extLst>
          </p:cNvPr>
          <p:cNvPicPr>
            <a:picLocks noChangeAspect="1"/>
          </p:cNvPicPr>
          <p:nvPr/>
        </p:nvPicPr>
        <p:blipFill>
          <a:blip r:embed="rId3"/>
          <a:stretch>
            <a:fillRect/>
          </a:stretch>
        </p:blipFill>
        <p:spPr>
          <a:xfrm>
            <a:off x="0" y="2814210"/>
            <a:ext cx="12192000" cy="1229580"/>
          </a:xfrm>
          <a:prstGeom prst="rect">
            <a:avLst/>
          </a:prstGeom>
        </p:spPr>
      </p:pic>
    </p:spTree>
    <p:extLst>
      <p:ext uri="{BB962C8B-B14F-4D97-AF65-F5344CB8AC3E}">
        <p14:creationId xmlns:p14="http://schemas.microsoft.com/office/powerpoint/2010/main" val="3898471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8E497ED-1C46-4A74-9B27-D59C97969BB9}"/>
              </a:ext>
            </a:extLst>
          </p:cNvPr>
          <p:cNvSpPr>
            <a:spLocks noGrp="1"/>
          </p:cNvSpPr>
          <p:nvPr>
            <p:ph type="title"/>
          </p:nvPr>
        </p:nvSpPr>
        <p:spPr/>
        <p:txBody>
          <a:bodyPr>
            <a:normAutofit/>
          </a:bodyPr>
          <a:lstStyle/>
          <a:p>
            <a:r>
              <a:rPr lang="en-US" altLang="zh-TW" dirty="0">
                <a:solidFill>
                  <a:prstClr val="black"/>
                </a:solidFill>
                <a:latin typeface="微軟正黑體" panose="020B0604030504040204" pitchFamily="34" charset="-120"/>
                <a:ea typeface="微軟正黑體" panose="020B0604030504040204" pitchFamily="34" charset="-120"/>
              </a:rPr>
              <a:t>2022/05/06 ~ 2022/05/13</a:t>
            </a:r>
            <a:r>
              <a:rPr lang="zh-TW" altLang="en-US">
                <a:solidFill>
                  <a:prstClr val="black"/>
                </a:solidFill>
                <a:latin typeface="微軟正黑體" panose="020B0604030504040204" pitchFamily="34" charset="-120"/>
                <a:ea typeface="微軟正黑體" panose="020B0604030504040204" pitchFamily="34" charset="-120"/>
              </a:rPr>
              <a:t> </a:t>
            </a:r>
            <a:r>
              <a:rPr lang="zh-TW" altLang="en-US"/>
              <a:t>控</a:t>
            </a:r>
            <a:r>
              <a:rPr lang="zh-TW" altLang="en-US" dirty="0"/>
              <a:t>管紀錄</a:t>
            </a:r>
          </a:p>
        </p:txBody>
      </p:sp>
      <p:pic>
        <p:nvPicPr>
          <p:cNvPr id="4" name="圖片 3">
            <a:extLst>
              <a:ext uri="{FF2B5EF4-FFF2-40B4-BE49-F238E27FC236}">
                <a16:creationId xmlns:a16="http://schemas.microsoft.com/office/drawing/2014/main" id="{B4C550B8-405D-4068-8AB2-151269D500A4}"/>
              </a:ext>
            </a:extLst>
          </p:cNvPr>
          <p:cNvPicPr>
            <a:picLocks noChangeAspect="1"/>
          </p:cNvPicPr>
          <p:nvPr/>
        </p:nvPicPr>
        <p:blipFill>
          <a:blip r:embed="rId2"/>
          <a:stretch>
            <a:fillRect/>
          </a:stretch>
        </p:blipFill>
        <p:spPr>
          <a:xfrm>
            <a:off x="0" y="2403212"/>
            <a:ext cx="12192000" cy="2051576"/>
          </a:xfrm>
          <a:prstGeom prst="rect">
            <a:avLst/>
          </a:prstGeom>
        </p:spPr>
      </p:pic>
    </p:spTree>
    <p:extLst>
      <p:ext uri="{BB962C8B-B14F-4D97-AF65-F5344CB8AC3E}">
        <p14:creationId xmlns:p14="http://schemas.microsoft.com/office/powerpoint/2010/main" val="4173239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參考來源</a:t>
            </a:r>
          </a:p>
        </p:txBody>
      </p:sp>
      <p:sp>
        <p:nvSpPr>
          <p:cNvPr id="4" name="矩形 3">
            <a:extLst>
              <a:ext uri="{FF2B5EF4-FFF2-40B4-BE49-F238E27FC236}">
                <a16:creationId xmlns:a16="http://schemas.microsoft.com/office/drawing/2014/main" id="{8081C2F1-CB52-A3AF-F145-88AE1EF38229}"/>
              </a:ext>
            </a:extLst>
          </p:cNvPr>
          <p:cNvSpPr/>
          <p:nvPr/>
        </p:nvSpPr>
        <p:spPr>
          <a:xfrm>
            <a:off x="838199" y="1224282"/>
            <a:ext cx="10515598" cy="4524315"/>
          </a:xfrm>
          <a:prstGeom prst="rect">
            <a:avLst/>
          </a:prstGeom>
        </p:spPr>
        <p:txBody>
          <a:bodyPr wrap="square">
            <a:spAutoFit/>
          </a:bodyPr>
          <a:lstStyle/>
          <a:p>
            <a:pPr marL="171453" indent="-171453" defTabSz="914411">
              <a:buFont typeface="Arial" panose="020B0604020202020204" pitchFamily="34" charset="0"/>
              <a:buChar char="•"/>
              <a:defRPr/>
            </a:pPr>
            <a:r>
              <a:rPr lang="zh-TW" altLang="en-US" sz="1200" dirty="0">
                <a:solidFill>
                  <a:prstClr val="black"/>
                </a:solidFill>
                <a:latin typeface="微軟正黑體" panose="020B0604030504040204" pitchFamily="34" charset="-120"/>
                <a:ea typeface="微軟正黑體" panose="020B0604030504040204" pitchFamily="34" charset="-120"/>
              </a:rPr>
              <a:t>打包成</a:t>
            </a:r>
            <a:r>
              <a:rPr lang="en-US" altLang="zh-TW" sz="1200" dirty="0">
                <a:solidFill>
                  <a:prstClr val="black"/>
                </a:solidFill>
                <a:latin typeface="微軟正黑體" panose="020B0604030504040204" pitchFamily="34" charset="-120"/>
                <a:ea typeface="微軟正黑體" panose="020B0604030504040204" pitchFamily="34" charset="-120"/>
              </a:rPr>
              <a:t>AXI IP:</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3"/>
              </a:rPr>
              <a:t>https://blog.csdn.net/qq_42025108/article/details/113134186</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AXI GPIO</a:t>
            </a:r>
            <a:r>
              <a:rPr lang="zh-TW" altLang="en-US" sz="1200" dirty="0">
                <a:solidFill>
                  <a:prstClr val="black"/>
                </a:solidFill>
                <a:latin typeface="微軟正黑體" panose="020B0604030504040204" pitchFamily="34" charset="-120"/>
                <a:ea typeface="微軟正黑體" panose="020B0604030504040204" pitchFamily="34" charset="-120"/>
              </a:rPr>
              <a:t>中斷</a:t>
            </a:r>
            <a:r>
              <a:rPr lang="en-US" altLang="zh-TW" sz="1200" dirty="0">
                <a:solidFill>
                  <a:prstClr val="black"/>
                </a:solidFill>
                <a:latin typeface="微軟正黑體" panose="020B0604030504040204" pitchFamily="34" charset="-120"/>
                <a:ea typeface="微軟正黑體" panose="020B0604030504040204" pitchFamily="34" charset="-120"/>
              </a:rPr>
              <a:t>:</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4"/>
              </a:rPr>
              <a:t>https://xiong535.blog.csdn.net/article/details/115023478</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AXI GPIO</a:t>
            </a:r>
            <a:r>
              <a:rPr lang="zh-TW" altLang="en-US" sz="1200" dirty="0">
                <a:solidFill>
                  <a:prstClr val="black"/>
                </a:solidFill>
                <a:latin typeface="微軟正黑體" panose="020B0604030504040204" pitchFamily="34" charset="-120"/>
                <a:ea typeface="微軟正黑體" panose="020B0604030504040204" pitchFamily="34" charset="-120"/>
              </a:rPr>
              <a:t>共享外設中斷</a:t>
            </a:r>
            <a:r>
              <a:rPr lang="en-US" altLang="zh-TW" sz="1200" dirty="0">
                <a:solidFill>
                  <a:prstClr val="black"/>
                </a:solidFill>
                <a:latin typeface="微軟正黑體" panose="020B0604030504040204" pitchFamily="34" charset="-120"/>
                <a:ea typeface="微軟正黑體" panose="020B0604030504040204" pitchFamily="34" charset="-120"/>
              </a:rPr>
              <a:t>:</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5"/>
              </a:rPr>
              <a:t>https://blog.csdn.net/MaoChuangAn/article/details/90488018</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AXI GPIO</a:t>
            </a:r>
            <a:r>
              <a:rPr lang="zh-TW" altLang="en-US" sz="1200" dirty="0">
                <a:solidFill>
                  <a:prstClr val="black"/>
                </a:solidFill>
                <a:latin typeface="微軟正黑體" panose="020B0604030504040204" pitchFamily="34" charset="-120"/>
                <a:ea typeface="微軟正黑體" panose="020B0604030504040204" pitchFamily="34" charset="-120"/>
              </a:rPr>
              <a:t>中斷</a:t>
            </a:r>
            <a:r>
              <a:rPr lang="en-US" altLang="zh-TW" sz="1200" dirty="0">
                <a:solidFill>
                  <a:prstClr val="black"/>
                </a:solidFill>
                <a:latin typeface="微軟正黑體" panose="020B0604030504040204" pitchFamily="34" charset="-120"/>
                <a:ea typeface="微軟正黑體" panose="020B0604030504040204" pitchFamily="34" charset="-120"/>
              </a:rPr>
              <a:t>2:</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6"/>
              </a:rPr>
              <a:t>https://blog.csdn.net/xiong_xin/article/details/115055126</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PL</a:t>
            </a:r>
            <a:r>
              <a:rPr lang="zh-TW" altLang="en-US" sz="1200" dirty="0">
                <a:solidFill>
                  <a:prstClr val="black"/>
                </a:solidFill>
                <a:latin typeface="微軟正黑體" panose="020B0604030504040204" pitchFamily="34" charset="-120"/>
                <a:ea typeface="微軟正黑體" panose="020B0604030504040204" pitchFamily="34" charset="-120"/>
              </a:rPr>
              <a:t>按鍵中斷</a:t>
            </a:r>
            <a:r>
              <a:rPr lang="en-US" altLang="zh-TW" sz="1200" dirty="0">
                <a:solidFill>
                  <a:prstClr val="black"/>
                </a:solidFill>
                <a:latin typeface="微軟正黑體" panose="020B0604030504040204" pitchFamily="34" charset="-120"/>
                <a:ea typeface="微軟正黑體" panose="020B0604030504040204" pitchFamily="34" charset="-120"/>
              </a:rPr>
              <a:t>:</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7"/>
              </a:rPr>
              <a:t>https://blog.csdn.net/u014485485/article/details/79059095?utm_medium=distribute.pc_relevant.none-task-blog-2~default~baidujs_title~default-4-79059095-blog-111888757.pc_relevant_paycolumn_v3&amp;spm=1001.2101.3001.4242.3&amp;utm_relevant_index=6</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rPr>
              <a:t>PL</a:t>
            </a:r>
            <a:r>
              <a:rPr lang="zh-TW" altLang="en-US" sz="1200" dirty="0">
                <a:solidFill>
                  <a:prstClr val="black"/>
                </a:solidFill>
                <a:latin typeface="微軟正黑體" panose="020B0604030504040204" pitchFamily="34" charset="-120"/>
                <a:ea typeface="微軟正黑體" panose="020B0604030504040204" pitchFamily="34" charset="-120"/>
              </a:rPr>
              <a:t>按鍵中斷</a:t>
            </a:r>
            <a:r>
              <a:rPr lang="en-US" altLang="zh-TW" sz="1200" dirty="0">
                <a:solidFill>
                  <a:prstClr val="black"/>
                </a:solidFill>
                <a:latin typeface="微軟正黑體" panose="020B0604030504040204" pitchFamily="34" charset="-120"/>
                <a:ea typeface="微軟正黑體" panose="020B0604030504040204" pitchFamily="34" charset="-120"/>
              </a:rPr>
              <a:t>2:</a:t>
            </a:r>
          </a:p>
          <a:p>
            <a:pPr marL="628653" lvl="1" indent="-171453" defTabSz="914411">
              <a:buFont typeface="Arial" panose="020B0604020202020204" pitchFamily="34" charset="0"/>
              <a:buChar char="•"/>
              <a:defRPr/>
            </a:pPr>
            <a:r>
              <a:rPr lang="en-US" altLang="zh-TW" sz="1200" dirty="0">
                <a:solidFill>
                  <a:prstClr val="black"/>
                </a:solidFill>
                <a:latin typeface="微軟正黑體" panose="020B0604030504040204" pitchFamily="34" charset="-120"/>
                <a:ea typeface="微軟正黑體" panose="020B0604030504040204" pitchFamily="34" charset="-120"/>
                <a:hlinkClick r:id="rId8"/>
              </a:rPr>
              <a:t>https://blog.csdn.net/sometimeshappen/article/details/119464314?spm=1001.2101.3001.6650.8&amp;utm_medium=distribute.pc_relevant.none-task-blog-2%7Edefault%7EBlogCommendFromBaidu%7ERate-8-119464314-blog-115055126.pc_relevant_paycolumn_v3&amp;depth_1-utm_source=distribute.pc_relevant.none-task-blog-2%7Edefault%7EBlogCommendFromBaidu%7ERate-8-119464314-blog-115055126.pc_relevant_paycolumn_v3&amp;utm_relevant_index=14</a:t>
            </a:r>
            <a:endParaRPr lang="en-US" altLang="zh-TW" sz="1200" dirty="0">
              <a:solidFill>
                <a:prstClr val="black"/>
              </a:solidFill>
              <a:latin typeface="微軟正黑體" panose="020B0604030504040204" pitchFamily="34" charset="-120"/>
              <a:ea typeface="微軟正黑體" panose="020B0604030504040204" pitchFamily="34" charset="-120"/>
            </a:endParaRPr>
          </a:p>
          <a:p>
            <a:pPr marL="628653" lvl="1" indent="-171453" defTabSz="914411">
              <a:buFont typeface="Arial" panose="020B0604020202020204" pitchFamily="34" charset="0"/>
              <a:buChar char="•"/>
              <a:defRPr/>
            </a:pPr>
            <a:endParaRPr lang="en-US" altLang="zh-TW" sz="12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699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專案需求</a:t>
            </a:r>
          </a:p>
        </p:txBody>
      </p:sp>
      <p:sp>
        <p:nvSpPr>
          <p:cNvPr id="4" name="矩形 3">
            <a:extLst>
              <a:ext uri="{FF2B5EF4-FFF2-40B4-BE49-F238E27FC236}">
                <a16:creationId xmlns:a16="http://schemas.microsoft.com/office/drawing/2014/main" id="{AC2FE677-EC78-63B1-6C3F-0FCD5C2D24C6}"/>
              </a:ext>
            </a:extLst>
          </p:cNvPr>
          <p:cNvSpPr/>
          <p:nvPr/>
        </p:nvSpPr>
        <p:spPr>
          <a:xfrm>
            <a:off x="838199" y="1224282"/>
            <a:ext cx="10515598" cy="3139321"/>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功能需求</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我們希望可以透過系統抓取裂痕、坑洞、凹凸，透過邊緣檢測的方式得知影像中較強的邊緣，</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並由軟體端告訴硬體端要篩選的強度參數，利用</a:t>
            </a:r>
            <a:r>
              <a:rPr lang="en-US" altLang="zh-TW" sz="1600" dirty="0">
                <a:solidFill>
                  <a:prstClr val="black"/>
                </a:solidFill>
                <a:latin typeface="微軟正黑體" panose="020B0604030504040204" pitchFamily="34" charset="-120"/>
                <a:ea typeface="微軟正黑體" panose="020B0604030504040204" pitchFamily="34" charset="-120"/>
              </a:rPr>
              <a:t>CCL</a:t>
            </a:r>
            <a:r>
              <a:rPr lang="zh-TW" altLang="en-US" sz="1600" dirty="0">
                <a:solidFill>
                  <a:prstClr val="black"/>
                </a:solidFill>
                <a:latin typeface="微軟正黑體" panose="020B0604030504040204" pitchFamily="34" charset="-120"/>
                <a:ea typeface="微軟正黑體" panose="020B0604030504040204" pitchFamily="34" charset="-120"/>
              </a:rPr>
              <a:t>將圖片中相互連結的部分各自做上不同標記，</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再用</a:t>
            </a:r>
            <a:r>
              <a:rPr lang="en-US" altLang="zh-TW" sz="1600" dirty="0">
                <a:solidFill>
                  <a:prstClr val="black"/>
                </a:solidFill>
                <a:latin typeface="微軟正黑體" panose="020B0604030504040204" pitchFamily="34" charset="-120"/>
                <a:ea typeface="微軟正黑體" panose="020B0604030504040204" pitchFamily="34" charset="-120"/>
              </a:rPr>
              <a:t>Linear Regression</a:t>
            </a:r>
            <a:r>
              <a:rPr lang="zh-TW" altLang="en-US" sz="1600" dirty="0">
                <a:solidFill>
                  <a:prstClr val="black"/>
                </a:solidFill>
                <a:latin typeface="微軟正黑體" panose="020B0604030504040204" pitchFamily="34" charset="-120"/>
                <a:ea typeface="微軟正黑體" panose="020B0604030504040204" pitchFamily="34" charset="-120"/>
              </a:rPr>
              <a:t>把物體框出，最後將結果用</a:t>
            </a:r>
            <a:r>
              <a:rPr lang="en-US" altLang="zh-TW" sz="1600" dirty="0">
                <a:solidFill>
                  <a:prstClr val="black"/>
                </a:solidFill>
                <a:latin typeface="微軟正黑體" panose="020B0604030504040204" pitchFamily="34" charset="-120"/>
                <a:ea typeface="微軟正黑體" panose="020B0604030504040204" pitchFamily="34" charset="-120"/>
              </a:rPr>
              <a:t>VGA</a:t>
            </a:r>
            <a:r>
              <a:rPr lang="zh-TW" altLang="en-US" sz="1600" dirty="0">
                <a:solidFill>
                  <a:prstClr val="black"/>
                </a:solidFill>
                <a:latin typeface="微軟正黑體" panose="020B0604030504040204" pitchFamily="34" charset="-120"/>
                <a:ea typeface="微軟正黑體" panose="020B0604030504040204" pitchFamily="34" charset="-120"/>
              </a:rPr>
              <a:t>顯示。</a:t>
            </a:r>
          </a:p>
          <a:p>
            <a:pPr defTabSz="914411">
              <a:defRPr/>
            </a:pPr>
            <a:endParaRPr lang="en-US" altLang="zh-TW" sz="16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環境需求</a:t>
            </a:r>
            <a:r>
              <a:rPr lang="en-US" altLang="zh-TW" b="1" dirty="0">
                <a:solidFill>
                  <a:prstClr val="black"/>
                </a:solidFill>
                <a:latin typeface="微軟正黑體" panose="020B0604030504040204" pitchFamily="34" charset="-120"/>
                <a:ea typeface="微軟正黑體" panose="020B0604030504040204" pitchFamily="34" charset="-120"/>
              </a:rPr>
              <a:t>:</a:t>
            </a:r>
          </a:p>
          <a:p>
            <a:pPr marL="171453" indent="-171453" defTabSz="914411">
              <a:buFont typeface="Arial" panose="020B0604020202020204" pitchFamily="34" charset="0"/>
              <a:buChar char="•"/>
              <a:defRPr/>
            </a:pPr>
            <a:r>
              <a:rPr lang="en-US" altLang="zh-TW" sz="1600" dirty="0">
                <a:solidFill>
                  <a:prstClr val="black"/>
                </a:solidFill>
                <a:latin typeface="微軟正黑體" panose="020B0604030504040204" pitchFamily="34" charset="-120"/>
                <a:ea typeface="微軟正黑體" panose="020B0604030504040204" pitchFamily="34" charset="-120"/>
              </a:rPr>
              <a:t>FPGA:</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Zynq-7000 AP SoC XC7Z020-CLG484</a:t>
            </a:r>
          </a:p>
          <a:p>
            <a:pPr marL="171453" indent="-171453" defTabSz="914411">
              <a:buFont typeface="Arial" panose="020B0604020202020204" pitchFamily="34" charset="0"/>
              <a:buChar char="•"/>
              <a:defRPr/>
            </a:pPr>
            <a:r>
              <a:rPr lang="zh-TW" altLang="en-US" sz="1600" dirty="0">
                <a:solidFill>
                  <a:prstClr val="black"/>
                </a:solidFill>
                <a:latin typeface="微軟正黑體" panose="020B0604030504040204" pitchFamily="34" charset="-120"/>
                <a:ea typeface="微軟正黑體" panose="020B0604030504040204" pitchFamily="34" charset="-120"/>
              </a:rPr>
              <a:t>環境</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err="1">
                <a:solidFill>
                  <a:prstClr val="black"/>
                </a:solidFill>
                <a:latin typeface="微軟正黑體" panose="020B0604030504040204" pitchFamily="34" charset="-120"/>
                <a:ea typeface="微軟正黑體" panose="020B0604030504040204" pitchFamily="34" charset="-120"/>
              </a:rPr>
              <a:t>Vivado</a:t>
            </a:r>
            <a:r>
              <a:rPr lang="en-US" altLang="zh-TW" sz="1600" dirty="0">
                <a:solidFill>
                  <a:prstClr val="black"/>
                </a:solidFill>
                <a:latin typeface="微軟正黑體" panose="020B0604030504040204" pitchFamily="34" charset="-120"/>
                <a:ea typeface="微軟正黑體" panose="020B0604030504040204" pitchFamily="34" charset="-120"/>
              </a:rPr>
              <a:t> 2018.3 SDK</a:t>
            </a:r>
          </a:p>
          <a:p>
            <a:pPr marL="171453" indent="-171453" defTabSz="914411">
              <a:buFont typeface="Arial" panose="020B0604020202020204" pitchFamily="34" charset="0"/>
              <a:buChar char="•"/>
              <a:defRPr/>
            </a:pPr>
            <a:endParaRPr lang="en-US" altLang="zh-TW" sz="1600" dirty="0">
              <a:solidFill>
                <a:prstClr val="black"/>
              </a:solidFill>
              <a:latin typeface="微軟正黑體" panose="020B0604030504040204" pitchFamily="34" charset="-120"/>
              <a:ea typeface="微軟正黑體" panose="020B0604030504040204" pitchFamily="34" charset="-120"/>
            </a:endParaRPr>
          </a:p>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介面需求</a:t>
            </a:r>
            <a:r>
              <a:rPr lang="en-US" altLang="zh-TW" b="1" dirty="0">
                <a:solidFill>
                  <a:prstClr val="black"/>
                </a:solidFill>
                <a:latin typeface="微軟正黑體" panose="020B0604030504040204" pitchFamily="34" charset="-120"/>
                <a:ea typeface="微軟正黑體" panose="020B0604030504040204" pitchFamily="34" charset="-120"/>
              </a:rPr>
              <a:t>:</a:t>
            </a:r>
          </a:p>
          <a:p>
            <a:pPr marL="171453" indent="-171453" defTabSz="914411">
              <a:buFont typeface="Arial" panose="020B0604020202020204" pitchFamily="34" charset="0"/>
              <a:buChar char="•"/>
              <a:defRPr/>
            </a:pPr>
            <a:r>
              <a:rPr lang="zh-TW" altLang="en-US" sz="1600" dirty="0">
                <a:solidFill>
                  <a:prstClr val="black"/>
                </a:solidFill>
                <a:latin typeface="微軟正黑體" panose="020B0604030504040204" pitchFamily="34" charset="-120"/>
                <a:ea typeface="微軟正黑體" panose="020B0604030504040204" pitchFamily="34" charset="-120"/>
              </a:rPr>
              <a:t>顯示器規格</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800X600</a:t>
            </a:r>
          </a:p>
          <a:p>
            <a:pPr marL="171453" indent="-171453" defTabSz="914411">
              <a:buFont typeface="Arial" panose="020B0604020202020204" pitchFamily="34" charset="0"/>
              <a:buChar char="•"/>
              <a:defRPr/>
            </a:pPr>
            <a:r>
              <a:rPr lang="zh-TW" altLang="en-US" sz="1600" dirty="0">
                <a:solidFill>
                  <a:prstClr val="black"/>
                </a:solidFill>
                <a:latin typeface="微軟正黑體" panose="020B0604030504040204" pitchFamily="34" charset="-120"/>
                <a:ea typeface="微軟正黑體" panose="020B0604030504040204" pitchFamily="34" charset="-120"/>
              </a:rPr>
              <a:t>傳輸規格</a:t>
            </a:r>
            <a:r>
              <a:rPr lang="en-US" altLang="zh-TW" sz="1600" dirty="0">
                <a:solidFill>
                  <a:prstClr val="black"/>
                </a:solidFill>
                <a:latin typeface="微軟正黑體" panose="020B0604030504040204" pitchFamily="34" charset="-120"/>
                <a:ea typeface="微軟正黑體" panose="020B0604030504040204" pitchFamily="34" charset="-120"/>
              </a:rPr>
              <a:t>:</a:t>
            </a: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VGA</a:t>
            </a:r>
          </a:p>
        </p:txBody>
      </p:sp>
    </p:spTree>
    <p:extLst>
      <p:ext uri="{BB962C8B-B14F-4D97-AF65-F5344CB8AC3E}">
        <p14:creationId xmlns:p14="http://schemas.microsoft.com/office/powerpoint/2010/main" val="132723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a:t>
            </a:r>
            <a:r>
              <a:rPr lang="en-US" altLang="zh-TW" dirty="0" err="1"/>
              <a:t>BreakDown</a:t>
            </a:r>
            <a:endParaRPr lang="zh-TW" altLang="en-US" dirty="0"/>
          </a:p>
        </p:txBody>
      </p:sp>
      <p:sp>
        <p:nvSpPr>
          <p:cNvPr id="11" name="文字方塊 10">
            <a:extLst>
              <a:ext uri="{FF2B5EF4-FFF2-40B4-BE49-F238E27FC236}">
                <a16:creationId xmlns:a16="http://schemas.microsoft.com/office/drawing/2014/main" id="{9261BBD9-D6FA-47B8-8075-14E343948C24}"/>
              </a:ext>
            </a:extLst>
          </p:cNvPr>
          <p:cNvSpPr txBox="1"/>
          <p:nvPr/>
        </p:nvSpPr>
        <p:spPr>
          <a:xfrm>
            <a:off x="5837276" y="2303824"/>
            <a:ext cx="1226572" cy="523477"/>
          </a:xfrm>
          <a:prstGeom prst="rect">
            <a:avLst/>
          </a:prstGeom>
          <a:noFill/>
          <a:ln>
            <a:solidFill>
              <a:schemeClr val="tx1"/>
            </a:solidFill>
          </a:ln>
        </p:spPr>
        <p:txBody>
          <a:bodyPr wrap="square" rtlCol="0">
            <a:spAutoFit/>
          </a:bodyPr>
          <a:lstStyle/>
          <a:p>
            <a:pPr algn="ctr" defTabSz="914411">
              <a:defRPr/>
            </a:pPr>
            <a:r>
              <a:rPr lang="zh-TW" altLang="en-US" sz="1401" b="1" dirty="0">
                <a:solidFill>
                  <a:prstClr val="black"/>
                </a:solidFill>
                <a:latin typeface="標楷體" panose="03000509000000000000" pitchFamily="65" charset="-120"/>
                <a:ea typeface="標楷體" panose="03000509000000000000" pitchFamily="65" charset="-120"/>
              </a:rPr>
              <a:t>表面異物檢測實現於</a:t>
            </a:r>
            <a:r>
              <a:rPr lang="en-US" altLang="zh-TW" sz="1401" b="1" dirty="0">
                <a:solidFill>
                  <a:prstClr val="black"/>
                </a:solidFill>
                <a:latin typeface="標楷體" panose="03000509000000000000" pitchFamily="65" charset="-120"/>
                <a:ea typeface="標楷體" panose="03000509000000000000" pitchFamily="65" charset="-120"/>
              </a:rPr>
              <a:t>SoC</a:t>
            </a:r>
            <a:endParaRPr lang="zh-TW" altLang="en-US" sz="1401" b="1" dirty="0">
              <a:solidFill>
                <a:prstClr val="black"/>
              </a:solidFill>
              <a:latin typeface="標楷體" panose="03000509000000000000" pitchFamily="65" charset="-120"/>
              <a:ea typeface="標楷體" panose="03000509000000000000" pitchFamily="65" charset="-120"/>
            </a:endParaRPr>
          </a:p>
        </p:txBody>
      </p:sp>
      <p:sp>
        <p:nvSpPr>
          <p:cNvPr id="28" name="文字方塊 27">
            <a:extLst>
              <a:ext uri="{FF2B5EF4-FFF2-40B4-BE49-F238E27FC236}">
                <a16:creationId xmlns:a16="http://schemas.microsoft.com/office/drawing/2014/main" id="{40D20E2F-722A-4641-9233-76906F2F3A9A}"/>
              </a:ext>
            </a:extLst>
          </p:cNvPr>
          <p:cNvSpPr txBox="1"/>
          <p:nvPr/>
        </p:nvSpPr>
        <p:spPr>
          <a:xfrm>
            <a:off x="5371109" y="3405437"/>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異物檢測</a:t>
            </a:r>
          </a:p>
        </p:txBody>
      </p:sp>
      <p:cxnSp>
        <p:nvCxnSpPr>
          <p:cNvPr id="134" name="接點: 肘形 133">
            <a:extLst>
              <a:ext uri="{FF2B5EF4-FFF2-40B4-BE49-F238E27FC236}">
                <a16:creationId xmlns:a16="http://schemas.microsoft.com/office/drawing/2014/main" id="{AA4C83FD-3A5A-477E-BEB4-5D09E4E9F613}"/>
              </a:ext>
            </a:extLst>
          </p:cNvPr>
          <p:cNvCxnSpPr>
            <a:cxnSpLocks/>
            <a:stCxn id="11" idx="2"/>
            <a:endCxn id="28" idx="0"/>
          </p:cNvCxnSpPr>
          <p:nvPr/>
        </p:nvCxnSpPr>
        <p:spPr>
          <a:xfrm rot="5400000">
            <a:off x="5928411" y="2883286"/>
            <a:ext cx="578136" cy="466166"/>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文字方塊 79">
            <a:extLst>
              <a:ext uri="{FF2B5EF4-FFF2-40B4-BE49-F238E27FC236}">
                <a16:creationId xmlns:a16="http://schemas.microsoft.com/office/drawing/2014/main" id="{453DFFD9-E4E1-4334-9995-B36995439F68}"/>
              </a:ext>
            </a:extLst>
          </p:cNvPr>
          <p:cNvSpPr txBox="1"/>
          <p:nvPr/>
        </p:nvSpPr>
        <p:spPr>
          <a:xfrm>
            <a:off x="4618074" y="4171897"/>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邊緣檢測</a:t>
            </a:r>
          </a:p>
        </p:txBody>
      </p:sp>
      <p:sp>
        <p:nvSpPr>
          <p:cNvPr id="82" name="文字方塊 81">
            <a:extLst>
              <a:ext uri="{FF2B5EF4-FFF2-40B4-BE49-F238E27FC236}">
                <a16:creationId xmlns:a16="http://schemas.microsoft.com/office/drawing/2014/main" id="{055284A0-19E7-4588-A768-400D8BF06995}"/>
              </a:ext>
            </a:extLst>
          </p:cNvPr>
          <p:cNvSpPr txBox="1"/>
          <p:nvPr/>
        </p:nvSpPr>
        <p:spPr>
          <a:xfrm>
            <a:off x="2187747" y="3403873"/>
            <a:ext cx="14296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軟硬體溝通介面</a:t>
            </a:r>
          </a:p>
        </p:txBody>
      </p:sp>
      <p:cxnSp>
        <p:nvCxnSpPr>
          <p:cNvPr id="91" name="接點: 肘形 90">
            <a:extLst>
              <a:ext uri="{FF2B5EF4-FFF2-40B4-BE49-F238E27FC236}">
                <a16:creationId xmlns:a16="http://schemas.microsoft.com/office/drawing/2014/main" id="{741FBDB1-F75D-4687-B230-33C0A4E7457D}"/>
              </a:ext>
            </a:extLst>
          </p:cNvPr>
          <p:cNvCxnSpPr>
            <a:cxnSpLocks/>
            <a:stCxn id="11" idx="2"/>
            <a:endCxn id="82" idx="0"/>
          </p:cNvCxnSpPr>
          <p:nvPr/>
        </p:nvCxnSpPr>
        <p:spPr>
          <a:xfrm rot="5400000">
            <a:off x="4388286" y="1341597"/>
            <a:ext cx="576572" cy="354798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C35BE9FD-C376-F44C-A80A-5A4DF70E19F8}"/>
              </a:ext>
            </a:extLst>
          </p:cNvPr>
          <p:cNvSpPr txBox="1"/>
          <p:nvPr/>
        </p:nvSpPr>
        <p:spPr>
          <a:xfrm>
            <a:off x="7738092" y="3403873"/>
            <a:ext cx="1671519" cy="523477"/>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Linear Regression</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50" name="接點: 肘形 49">
            <a:extLst>
              <a:ext uri="{FF2B5EF4-FFF2-40B4-BE49-F238E27FC236}">
                <a16:creationId xmlns:a16="http://schemas.microsoft.com/office/drawing/2014/main" id="{7761CF49-630D-1B6E-74F7-B8A97B544EF0}"/>
              </a:ext>
            </a:extLst>
          </p:cNvPr>
          <p:cNvCxnSpPr>
            <a:cxnSpLocks/>
            <a:stCxn id="11" idx="2"/>
            <a:endCxn id="49" idx="0"/>
          </p:cNvCxnSpPr>
          <p:nvPr/>
        </p:nvCxnSpPr>
        <p:spPr>
          <a:xfrm rot="16200000" flipH="1">
            <a:off x="7223921" y="2053942"/>
            <a:ext cx="576572" cy="2123290"/>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文字方塊 54">
            <a:extLst>
              <a:ext uri="{FF2B5EF4-FFF2-40B4-BE49-F238E27FC236}">
                <a16:creationId xmlns:a16="http://schemas.microsoft.com/office/drawing/2014/main" id="{89E944E5-56C1-A665-B11B-8C657C3DF2A3}"/>
              </a:ext>
            </a:extLst>
          </p:cNvPr>
          <p:cNvSpPr txBox="1"/>
          <p:nvPr/>
        </p:nvSpPr>
        <p:spPr>
          <a:xfrm>
            <a:off x="2985308" y="4176384"/>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 bus</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66" name="文字方塊 65">
            <a:extLst>
              <a:ext uri="{FF2B5EF4-FFF2-40B4-BE49-F238E27FC236}">
                <a16:creationId xmlns:a16="http://schemas.microsoft.com/office/drawing/2014/main" id="{ADCDCE1C-DBF1-BCAE-F956-9C5C2A0C282C}"/>
              </a:ext>
            </a:extLst>
          </p:cNvPr>
          <p:cNvSpPr txBox="1"/>
          <p:nvPr/>
        </p:nvSpPr>
        <p:spPr>
          <a:xfrm>
            <a:off x="6149292" y="4176384"/>
            <a:ext cx="1226574"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CCL</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68" name="接點: 肘形 67">
            <a:extLst>
              <a:ext uri="{FF2B5EF4-FFF2-40B4-BE49-F238E27FC236}">
                <a16:creationId xmlns:a16="http://schemas.microsoft.com/office/drawing/2014/main" id="{CF3C98CF-833D-DD3D-DE1C-678D8A480B7C}"/>
              </a:ext>
            </a:extLst>
          </p:cNvPr>
          <p:cNvCxnSpPr>
            <a:cxnSpLocks/>
            <a:stCxn id="28" idx="2"/>
            <a:endCxn id="80" idx="0"/>
          </p:cNvCxnSpPr>
          <p:nvPr/>
        </p:nvCxnSpPr>
        <p:spPr>
          <a:xfrm rot="5400000">
            <a:off x="5378602" y="3566102"/>
            <a:ext cx="458555" cy="753035"/>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接點: 肘形 71">
            <a:extLst>
              <a:ext uri="{FF2B5EF4-FFF2-40B4-BE49-F238E27FC236}">
                <a16:creationId xmlns:a16="http://schemas.microsoft.com/office/drawing/2014/main" id="{15A5F53A-E5AB-C7EF-9B39-7BD5D3BD53AB}"/>
              </a:ext>
            </a:extLst>
          </p:cNvPr>
          <p:cNvCxnSpPr>
            <a:cxnSpLocks/>
            <a:stCxn id="28" idx="2"/>
            <a:endCxn id="66" idx="0"/>
          </p:cNvCxnSpPr>
          <p:nvPr/>
        </p:nvCxnSpPr>
        <p:spPr>
          <a:xfrm rot="16200000" flipH="1">
            <a:off x="6141966" y="3555771"/>
            <a:ext cx="463042" cy="778183"/>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46B5590D-46F0-074A-E543-0F2072AAA7DC}"/>
              </a:ext>
            </a:extLst>
          </p:cNvPr>
          <p:cNvSpPr txBox="1"/>
          <p:nvPr/>
        </p:nvSpPr>
        <p:spPr>
          <a:xfrm>
            <a:off x="3857822" y="5093872"/>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二值化</a:t>
            </a:r>
          </a:p>
        </p:txBody>
      </p:sp>
      <p:sp>
        <p:nvSpPr>
          <p:cNvPr id="84" name="文字方塊 83">
            <a:extLst>
              <a:ext uri="{FF2B5EF4-FFF2-40B4-BE49-F238E27FC236}">
                <a16:creationId xmlns:a16="http://schemas.microsoft.com/office/drawing/2014/main" id="{D4FEFAC9-D60A-DABE-38A8-DD77C439411A}"/>
              </a:ext>
            </a:extLst>
          </p:cNvPr>
          <p:cNvSpPr txBox="1"/>
          <p:nvPr/>
        </p:nvSpPr>
        <p:spPr>
          <a:xfrm>
            <a:off x="1352542" y="4171897"/>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Slave</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85" name="接點: 肘形 84">
            <a:extLst>
              <a:ext uri="{FF2B5EF4-FFF2-40B4-BE49-F238E27FC236}">
                <a16:creationId xmlns:a16="http://schemas.microsoft.com/office/drawing/2014/main" id="{3DFA6AC5-0FA8-05C2-7D36-6CF10807F31E}"/>
              </a:ext>
            </a:extLst>
          </p:cNvPr>
          <p:cNvCxnSpPr>
            <a:cxnSpLocks/>
            <a:stCxn id="82" idx="2"/>
            <a:endCxn id="84" idx="0"/>
          </p:cNvCxnSpPr>
          <p:nvPr/>
        </p:nvCxnSpPr>
        <p:spPr>
          <a:xfrm rot="5400000">
            <a:off x="2254920" y="3524235"/>
            <a:ext cx="460119" cy="835205"/>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接點: 肘形 85">
            <a:extLst>
              <a:ext uri="{FF2B5EF4-FFF2-40B4-BE49-F238E27FC236}">
                <a16:creationId xmlns:a16="http://schemas.microsoft.com/office/drawing/2014/main" id="{E7F18688-69EC-B21C-B9CF-A7647D4E76E6}"/>
              </a:ext>
            </a:extLst>
          </p:cNvPr>
          <p:cNvCxnSpPr>
            <a:cxnSpLocks/>
            <a:stCxn id="82" idx="2"/>
            <a:endCxn id="55" idx="0"/>
          </p:cNvCxnSpPr>
          <p:nvPr/>
        </p:nvCxnSpPr>
        <p:spPr>
          <a:xfrm rot="16200000" flipH="1">
            <a:off x="3069058" y="3545300"/>
            <a:ext cx="464606" cy="79756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7EF2B683-3BA2-D532-A82D-D0AC5468E025}"/>
              </a:ext>
            </a:extLst>
          </p:cNvPr>
          <p:cNvSpPr txBox="1"/>
          <p:nvPr/>
        </p:nvSpPr>
        <p:spPr>
          <a:xfrm>
            <a:off x="9901419" y="3403873"/>
            <a:ext cx="11648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VGA</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Display</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93" name="文字方塊 92">
            <a:extLst>
              <a:ext uri="{FF2B5EF4-FFF2-40B4-BE49-F238E27FC236}">
                <a16:creationId xmlns:a16="http://schemas.microsoft.com/office/drawing/2014/main" id="{EC832728-AACD-B05C-364C-A79D146909C6}"/>
              </a:ext>
            </a:extLst>
          </p:cNvPr>
          <p:cNvSpPr txBox="1"/>
          <p:nvPr/>
        </p:nvSpPr>
        <p:spPr>
          <a:xfrm>
            <a:off x="9901418" y="4171896"/>
            <a:ext cx="11648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VGA</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94" name="接點: 肘形 93">
            <a:extLst>
              <a:ext uri="{FF2B5EF4-FFF2-40B4-BE49-F238E27FC236}">
                <a16:creationId xmlns:a16="http://schemas.microsoft.com/office/drawing/2014/main" id="{C5B47EA8-4973-17DB-3CC1-BBCB90005D6C}"/>
              </a:ext>
            </a:extLst>
          </p:cNvPr>
          <p:cNvCxnSpPr>
            <a:cxnSpLocks/>
            <a:stCxn id="11" idx="2"/>
            <a:endCxn id="92" idx="0"/>
          </p:cNvCxnSpPr>
          <p:nvPr/>
        </p:nvCxnSpPr>
        <p:spPr>
          <a:xfrm rot="16200000" flipH="1">
            <a:off x="8178921" y="1098941"/>
            <a:ext cx="576572" cy="403329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24C5B688-B246-FA85-DE02-FF8B6E6B15FB}"/>
              </a:ext>
            </a:extLst>
          </p:cNvPr>
          <p:cNvCxnSpPr>
            <a:cxnSpLocks/>
            <a:stCxn id="92" idx="2"/>
            <a:endCxn id="93" idx="0"/>
          </p:cNvCxnSpPr>
          <p:nvPr/>
        </p:nvCxnSpPr>
        <p:spPr>
          <a:xfrm flipH="1">
            <a:off x="10483852" y="3711778"/>
            <a:ext cx="1" cy="460118"/>
          </a:xfrm>
          <a:prstGeom prst="line">
            <a:avLst/>
          </a:prstGeom>
          <a:ln w="38100"/>
        </p:spPr>
        <p:style>
          <a:lnRef idx="1">
            <a:schemeClr val="dk1"/>
          </a:lnRef>
          <a:fillRef idx="0">
            <a:schemeClr val="dk1"/>
          </a:fillRef>
          <a:effectRef idx="0">
            <a:schemeClr val="dk1"/>
          </a:effectRef>
          <a:fontRef idx="minor">
            <a:schemeClr val="tx1"/>
          </a:fontRef>
        </p:style>
      </p:cxnSp>
      <p:sp>
        <p:nvSpPr>
          <p:cNvPr id="101" name="文字方塊 100">
            <a:extLst>
              <a:ext uri="{FF2B5EF4-FFF2-40B4-BE49-F238E27FC236}">
                <a16:creationId xmlns:a16="http://schemas.microsoft.com/office/drawing/2014/main" id="{2CE384C6-F6F3-C238-8BEB-EB562761DB4F}"/>
              </a:ext>
            </a:extLst>
          </p:cNvPr>
          <p:cNvSpPr txBox="1"/>
          <p:nvPr/>
        </p:nvSpPr>
        <p:spPr>
          <a:xfrm>
            <a:off x="7738092" y="4182407"/>
            <a:ext cx="1671519"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Adder Tree</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102" name="直線接點 101">
            <a:extLst>
              <a:ext uri="{FF2B5EF4-FFF2-40B4-BE49-F238E27FC236}">
                <a16:creationId xmlns:a16="http://schemas.microsoft.com/office/drawing/2014/main" id="{F66819F6-3565-AE46-579E-146D89503DA0}"/>
              </a:ext>
            </a:extLst>
          </p:cNvPr>
          <p:cNvCxnSpPr>
            <a:cxnSpLocks/>
            <a:stCxn id="49" idx="2"/>
            <a:endCxn id="101" idx="0"/>
          </p:cNvCxnSpPr>
          <p:nvPr/>
        </p:nvCxnSpPr>
        <p:spPr>
          <a:xfrm>
            <a:off x="8573852" y="3927350"/>
            <a:ext cx="0" cy="255057"/>
          </a:xfrm>
          <a:prstGeom prst="line">
            <a:avLst/>
          </a:prstGeom>
          <a:ln w="38100"/>
        </p:spPr>
        <p:style>
          <a:lnRef idx="1">
            <a:schemeClr val="dk1"/>
          </a:lnRef>
          <a:fillRef idx="0">
            <a:schemeClr val="dk1"/>
          </a:fillRef>
          <a:effectRef idx="0">
            <a:schemeClr val="dk1"/>
          </a:effectRef>
          <a:fontRef idx="minor">
            <a:schemeClr val="tx1"/>
          </a:fontRef>
        </p:style>
      </p:cxnSp>
      <p:sp>
        <p:nvSpPr>
          <p:cNvPr id="109" name="文字方塊 108">
            <a:extLst>
              <a:ext uri="{FF2B5EF4-FFF2-40B4-BE49-F238E27FC236}">
                <a16:creationId xmlns:a16="http://schemas.microsoft.com/office/drawing/2014/main" id="{14E524E6-8825-B0BF-00DA-0CAF5118E3E1}"/>
              </a:ext>
            </a:extLst>
          </p:cNvPr>
          <p:cNvSpPr txBox="1"/>
          <p:nvPr/>
        </p:nvSpPr>
        <p:spPr>
          <a:xfrm>
            <a:off x="5371109" y="5093872"/>
            <a:ext cx="1226574"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Sobel</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113" name="接點: 肘形 112">
            <a:extLst>
              <a:ext uri="{FF2B5EF4-FFF2-40B4-BE49-F238E27FC236}">
                <a16:creationId xmlns:a16="http://schemas.microsoft.com/office/drawing/2014/main" id="{F91D6B88-05CC-A28B-99AE-BE03907E9D64}"/>
              </a:ext>
            </a:extLst>
          </p:cNvPr>
          <p:cNvCxnSpPr>
            <a:cxnSpLocks/>
            <a:stCxn id="80" idx="2"/>
            <a:endCxn id="78" idx="0"/>
          </p:cNvCxnSpPr>
          <p:nvPr/>
        </p:nvCxnSpPr>
        <p:spPr>
          <a:xfrm rot="5400000">
            <a:off x="4544200" y="4406711"/>
            <a:ext cx="614070" cy="760252"/>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接點: 肘形 113">
            <a:extLst>
              <a:ext uri="{FF2B5EF4-FFF2-40B4-BE49-F238E27FC236}">
                <a16:creationId xmlns:a16="http://schemas.microsoft.com/office/drawing/2014/main" id="{F92150C3-7103-97ED-8CC0-BDA5C1223193}"/>
              </a:ext>
            </a:extLst>
          </p:cNvPr>
          <p:cNvCxnSpPr>
            <a:cxnSpLocks/>
            <a:stCxn id="80" idx="2"/>
            <a:endCxn id="109" idx="0"/>
          </p:cNvCxnSpPr>
          <p:nvPr/>
        </p:nvCxnSpPr>
        <p:spPr>
          <a:xfrm rot="16200000" flipH="1">
            <a:off x="5300843" y="4410319"/>
            <a:ext cx="614070" cy="753035"/>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5EEADDFD-0978-B752-33C3-6D31BE7998CD}"/>
              </a:ext>
            </a:extLst>
          </p:cNvPr>
          <p:cNvSpPr txBox="1"/>
          <p:nvPr/>
        </p:nvSpPr>
        <p:spPr>
          <a:xfrm>
            <a:off x="637708" y="5093872"/>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GPIO</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31" name="文字方塊 30">
            <a:extLst>
              <a:ext uri="{FF2B5EF4-FFF2-40B4-BE49-F238E27FC236}">
                <a16:creationId xmlns:a16="http://schemas.microsoft.com/office/drawing/2014/main" id="{AFE2DE84-ABC1-E7E7-6249-E1AE226235E1}"/>
              </a:ext>
            </a:extLst>
          </p:cNvPr>
          <p:cNvSpPr txBox="1"/>
          <p:nvPr/>
        </p:nvSpPr>
        <p:spPr>
          <a:xfrm>
            <a:off x="2207123" y="5093872"/>
            <a:ext cx="14296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AXI</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err="1">
                <a:solidFill>
                  <a:prstClr val="black"/>
                </a:solidFill>
                <a:latin typeface="標楷體" panose="03000509000000000000" pitchFamily="65" charset="-120"/>
                <a:ea typeface="標楷體" panose="03000509000000000000" pitchFamily="65" charset="-120"/>
              </a:rPr>
              <a:t>WaterShed</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32" name="接點: 肘形 31">
            <a:extLst>
              <a:ext uri="{FF2B5EF4-FFF2-40B4-BE49-F238E27FC236}">
                <a16:creationId xmlns:a16="http://schemas.microsoft.com/office/drawing/2014/main" id="{A3ED460F-E971-F205-FBDD-BE2601123E79}"/>
              </a:ext>
            </a:extLst>
          </p:cNvPr>
          <p:cNvCxnSpPr>
            <a:cxnSpLocks/>
            <a:stCxn id="84" idx="2"/>
            <a:endCxn id="29" idx="0"/>
          </p:cNvCxnSpPr>
          <p:nvPr/>
        </p:nvCxnSpPr>
        <p:spPr>
          <a:xfrm rot="5400000">
            <a:off x="1402924" y="4429420"/>
            <a:ext cx="614070" cy="714834"/>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1DC78449-2744-F10D-1F5C-3669307D1DDE}"/>
              </a:ext>
            </a:extLst>
          </p:cNvPr>
          <p:cNvCxnSpPr>
            <a:cxnSpLocks/>
            <a:stCxn id="84" idx="2"/>
            <a:endCxn id="31" idx="0"/>
          </p:cNvCxnSpPr>
          <p:nvPr/>
        </p:nvCxnSpPr>
        <p:spPr>
          <a:xfrm rot="16200000" flipH="1">
            <a:off x="2187631" y="4359546"/>
            <a:ext cx="614070" cy="85458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05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 </a:t>
            </a:r>
            <a:r>
              <a:rPr lang="zh-TW" altLang="en-US" dirty="0"/>
              <a:t>架構圖</a:t>
            </a:r>
          </a:p>
        </p:txBody>
      </p:sp>
      <p:sp>
        <p:nvSpPr>
          <p:cNvPr id="9" name="矩形 8">
            <a:extLst>
              <a:ext uri="{FF2B5EF4-FFF2-40B4-BE49-F238E27FC236}">
                <a16:creationId xmlns:a16="http://schemas.microsoft.com/office/drawing/2014/main" id="{18D1C562-A442-4D4A-B4D6-98DBD95D4D9D}"/>
              </a:ext>
            </a:extLst>
          </p:cNvPr>
          <p:cNvSpPr/>
          <p:nvPr/>
        </p:nvSpPr>
        <p:spPr>
          <a:xfrm>
            <a:off x="3240307" y="1295852"/>
            <a:ext cx="457843" cy="546883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TW" sz="1200" dirty="0"/>
              <a:t>AXI  INTERCONNECT</a:t>
            </a:r>
          </a:p>
        </p:txBody>
      </p:sp>
      <p:sp>
        <p:nvSpPr>
          <p:cNvPr id="36" name="矩形 35">
            <a:extLst>
              <a:ext uri="{FF2B5EF4-FFF2-40B4-BE49-F238E27FC236}">
                <a16:creationId xmlns:a16="http://schemas.microsoft.com/office/drawing/2014/main" id="{80978440-CFA2-4644-B518-13A2274D132D}"/>
              </a:ext>
            </a:extLst>
          </p:cNvPr>
          <p:cNvSpPr/>
          <p:nvPr/>
        </p:nvSpPr>
        <p:spPr>
          <a:xfrm>
            <a:off x="3995027" y="4413609"/>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ROM</a:t>
            </a:r>
          </a:p>
          <a:p>
            <a:pPr algn="ctr"/>
            <a:r>
              <a:rPr lang="en-US" altLang="zh-TW" sz="1100" dirty="0" err="1">
                <a:solidFill>
                  <a:schemeClr val="tx1"/>
                </a:solidFill>
              </a:rPr>
              <a:t>image.coe</a:t>
            </a:r>
            <a:endParaRPr lang="zh-TW" altLang="en-US" sz="1100" dirty="0">
              <a:solidFill>
                <a:schemeClr val="tx1"/>
              </a:solidFill>
            </a:endParaRPr>
          </a:p>
        </p:txBody>
      </p:sp>
      <p:sp>
        <p:nvSpPr>
          <p:cNvPr id="41" name="矩形 40">
            <a:extLst>
              <a:ext uri="{FF2B5EF4-FFF2-40B4-BE49-F238E27FC236}">
                <a16:creationId xmlns:a16="http://schemas.microsoft.com/office/drawing/2014/main" id="{D3683F97-5623-4FE8-BF84-E2C898931F3C}"/>
              </a:ext>
            </a:extLst>
          </p:cNvPr>
          <p:cNvSpPr/>
          <p:nvPr/>
        </p:nvSpPr>
        <p:spPr>
          <a:xfrm>
            <a:off x="3995027" y="5696488"/>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Address</a:t>
            </a:r>
          </a:p>
          <a:p>
            <a:pPr algn="ctr"/>
            <a:r>
              <a:rPr lang="en-US" altLang="zh-TW" sz="1100" dirty="0">
                <a:solidFill>
                  <a:schemeClr val="tx1"/>
                </a:solidFill>
              </a:rPr>
              <a:t>controller</a:t>
            </a:r>
            <a:endParaRPr lang="zh-TW" altLang="en-US" sz="1100" dirty="0">
              <a:solidFill>
                <a:schemeClr val="tx1"/>
              </a:solidFill>
            </a:endParaRPr>
          </a:p>
        </p:txBody>
      </p:sp>
      <p:sp>
        <p:nvSpPr>
          <p:cNvPr id="16" name="文字方塊 15">
            <a:extLst>
              <a:ext uri="{FF2B5EF4-FFF2-40B4-BE49-F238E27FC236}">
                <a16:creationId xmlns:a16="http://schemas.microsoft.com/office/drawing/2014/main" id="{83A824F1-E243-463A-85BF-B44978F1C0D0}"/>
              </a:ext>
            </a:extLst>
          </p:cNvPr>
          <p:cNvSpPr txBox="1"/>
          <p:nvPr/>
        </p:nvSpPr>
        <p:spPr>
          <a:xfrm>
            <a:off x="3789021" y="3167020"/>
            <a:ext cx="2242024" cy="369332"/>
          </a:xfrm>
          <a:prstGeom prst="rect">
            <a:avLst/>
          </a:prstGeom>
          <a:noFill/>
        </p:spPr>
        <p:txBody>
          <a:bodyPr wrap="none" rtlCol="0">
            <a:spAutoFit/>
          </a:bodyPr>
          <a:lstStyle/>
          <a:p>
            <a:r>
              <a:rPr lang="en-US" altLang="zh-TW" dirty="0"/>
              <a:t>AXI Lite (0x43C00000)</a:t>
            </a:r>
            <a:endParaRPr lang="zh-TW" altLang="en-US" dirty="0"/>
          </a:p>
        </p:txBody>
      </p:sp>
      <p:sp>
        <p:nvSpPr>
          <p:cNvPr id="52" name="矩形 51">
            <a:extLst>
              <a:ext uri="{FF2B5EF4-FFF2-40B4-BE49-F238E27FC236}">
                <a16:creationId xmlns:a16="http://schemas.microsoft.com/office/drawing/2014/main" id="{8A522CF2-B5BA-4BCC-BDD1-D6B816EA0DA5}"/>
              </a:ext>
            </a:extLst>
          </p:cNvPr>
          <p:cNvSpPr/>
          <p:nvPr/>
        </p:nvSpPr>
        <p:spPr>
          <a:xfrm>
            <a:off x="9685387" y="4413609"/>
            <a:ext cx="899235"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Connected Component Labeling</a:t>
            </a:r>
            <a:endParaRPr lang="zh-TW" altLang="en-US" sz="1100" dirty="0">
              <a:solidFill>
                <a:schemeClr val="tx1"/>
              </a:solidFill>
            </a:endParaRPr>
          </a:p>
        </p:txBody>
      </p:sp>
      <p:sp>
        <p:nvSpPr>
          <p:cNvPr id="54" name="矩形 53">
            <a:extLst>
              <a:ext uri="{FF2B5EF4-FFF2-40B4-BE49-F238E27FC236}">
                <a16:creationId xmlns:a16="http://schemas.microsoft.com/office/drawing/2014/main" id="{456B4210-671C-4914-AE3A-E6F148E7EE9D}"/>
              </a:ext>
            </a:extLst>
          </p:cNvPr>
          <p:cNvSpPr/>
          <p:nvPr/>
        </p:nvSpPr>
        <p:spPr>
          <a:xfrm>
            <a:off x="11116120" y="3225816"/>
            <a:ext cx="899235" cy="7287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Linear</a:t>
            </a:r>
          </a:p>
          <a:p>
            <a:pPr algn="ctr"/>
            <a:r>
              <a:rPr lang="en-US" altLang="zh-TW" sz="1100" dirty="0">
                <a:solidFill>
                  <a:schemeClr val="tx1"/>
                </a:solidFill>
              </a:rPr>
              <a:t>Regression</a:t>
            </a:r>
            <a:endParaRPr lang="zh-TW" altLang="en-US" sz="1100" dirty="0">
              <a:solidFill>
                <a:schemeClr val="tx1"/>
              </a:solidFill>
            </a:endParaRPr>
          </a:p>
        </p:txBody>
      </p:sp>
      <p:sp>
        <p:nvSpPr>
          <p:cNvPr id="56" name="矩形 55">
            <a:extLst>
              <a:ext uri="{FF2B5EF4-FFF2-40B4-BE49-F238E27FC236}">
                <a16:creationId xmlns:a16="http://schemas.microsoft.com/office/drawing/2014/main" id="{9A922390-F53A-428B-B6AE-0A652A99AFD7}"/>
              </a:ext>
            </a:extLst>
          </p:cNvPr>
          <p:cNvSpPr/>
          <p:nvPr/>
        </p:nvSpPr>
        <p:spPr>
          <a:xfrm>
            <a:off x="11111273" y="4409383"/>
            <a:ext cx="899235"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VGA</a:t>
            </a:r>
          </a:p>
          <a:p>
            <a:pPr algn="ctr"/>
            <a:r>
              <a:rPr lang="en-US" altLang="zh-TW" sz="1100" dirty="0">
                <a:solidFill>
                  <a:schemeClr val="tx1"/>
                </a:solidFill>
              </a:rPr>
              <a:t>Display</a:t>
            </a:r>
            <a:endParaRPr lang="zh-TW" altLang="en-US" sz="1100" dirty="0">
              <a:solidFill>
                <a:schemeClr val="tx1"/>
              </a:solidFill>
            </a:endParaRPr>
          </a:p>
        </p:txBody>
      </p:sp>
      <p:sp>
        <p:nvSpPr>
          <p:cNvPr id="18" name="矩形 17">
            <a:extLst>
              <a:ext uri="{FF2B5EF4-FFF2-40B4-BE49-F238E27FC236}">
                <a16:creationId xmlns:a16="http://schemas.microsoft.com/office/drawing/2014/main" id="{228A160D-1FD2-49E5-86EB-2FBBD040C185}"/>
              </a:ext>
            </a:extLst>
          </p:cNvPr>
          <p:cNvSpPr/>
          <p:nvPr/>
        </p:nvSpPr>
        <p:spPr>
          <a:xfrm>
            <a:off x="418011" y="1947258"/>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設定中斷編號及</a:t>
            </a:r>
            <a:r>
              <a:rPr lang="en-US" altLang="zh-TW" sz="1400" dirty="0">
                <a:solidFill>
                  <a:schemeClr val="tx1"/>
                </a:solidFill>
                <a:latin typeface="微軟正黑體" panose="020B0604030504040204" pitchFamily="34" charset="-120"/>
                <a:ea typeface="微軟正黑體" panose="020B0604030504040204" pitchFamily="34" charset="-120"/>
              </a:rPr>
              <a:t>IP</a:t>
            </a:r>
            <a:r>
              <a:rPr lang="zh-TW" altLang="en-US" sz="1400" dirty="0">
                <a:solidFill>
                  <a:schemeClr val="tx1"/>
                </a:solidFill>
                <a:latin typeface="微軟正黑體" panose="020B0604030504040204" pitchFamily="34" charset="-120"/>
                <a:ea typeface="微軟正黑體" panose="020B0604030504040204" pitchFamily="34" charset="-120"/>
              </a:rPr>
              <a:t>起始位置</a:t>
            </a:r>
          </a:p>
        </p:txBody>
      </p:sp>
      <p:sp>
        <p:nvSpPr>
          <p:cNvPr id="59" name="矩形 58">
            <a:extLst>
              <a:ext uri="{FF2B5EF4-FFF2-40B4-BE49-F238E27FC236}">
                <a16:creationId xmlns:a16="http://schemas.microsoft.com/office/drawing/2014/main" id="{64B1CD64-CF11-47E0-BCA1-353C004902D2}"/>
              </a:ext>
            </a:extLst>
          </p:cNvPr>
          <p:cNvSpPr/>
          <p:nvPr/>
        </p:nvSpPr>
        <p:spPr>
          <a:xfrm>
            <a:off x="418011" y="287266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讀取中斷異常</a:t>
            </a:r>
            <a:r>
              <a:rPr lang="en-US" altLang="zh-TW" sz="1400" dirty="0">
                <a:solidFill>
                  <a:schemeClr val="tx1"/>
                </a:solidFill>
                <a:latin typeface="微軟正黑體" panose="020B0604030504040204" pitchFamily="34" charset="-120"/>
                <a:ea typeface="微軟正黑體" panose="020B0604030504040204" pitchFamily="34" charset="-120"/>
              </a:rPr>
              <a:t>(Button)</a:t>
            </a:r>
          </a:p>
        </p:txBody>
      </p:sp>
      <p:sp>
        <p:nvSpPr>
          <p:cNvPr id="60" name="矩形 59">
            <a:extLst>
              <a:ext uri="{FF2B5EF4-FFF2-40B4-BE49-F238E27FC236}">
                <a16:creationId xmlns:a16="http://schemas.microsoft.com/office/drawing/2014/main" id="{1E8A7770-0658-47AF-B5FF-B206CA6B496D}"/>
              </a:ext>
            </a:extLst>
          </p:cNvPr>
          <p:cNvSpPr/>
          <p:nvPr/>
        </p:nvSpPr>
        <p:spPr>
          <a:xfrm>
            <a:off x="418011" y="3798074"/>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執行中斷</a:t>
            </a:r>
            <a:r>
              <a:rPr lang="zh-TW" altLang="en-US" sz="1400">
                <a:solidFill>
                  <a:schemeClr val="tx1"/>
                </a:solidFill>
                <a:latin typeface="微軟正黑體" panose="020B0604030504040204" pitchFamily="34" charset="-120"/>
                <a:ea typeface="微軟正黑體" panose="020B0604030504040204" pitchFamily="34" charset="-120"/>
              </a:rPr>
              <a:t>服務程式</a:t>
            </a:r>
            <a:r>
              <a:rPr lang="en-US" altLang="zh-TW" sz="1400" dirty="0">
                <a:solidFill>
                  <a:schemeClr val="tx1"/>
                </a:solidFill>
                <a:latin typeface="微軟正黑體" panose="020B0604030504040204" pitchFamily="34" charset="-120"/>
                <a:ea typeface="微軟正黑體" panose="020B0604030504040204" pitchFamily="34" charset="-120"/>
              </a:rPr>
              <a:t>ISR</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61" name="矩形 60">
            <a:extLst>
              <a:ext uri="{FF2B5EF4-FFF2-40B4-BE49-F238E27FC236}">
                <a16:creationId xmlns:a16="http://schemas.microsoft.com/office/drawing/2014/main" id="{A1FAD7EF-8F20-4F13-B8A6-938F69642615}"/>
              </a:ext>
            </a:extLst>
          </p:cNvPr>
          <p:cNvSpPr/>
          <p:nvPr/>
        </p:nvSpPr>
        <p:spPr>
          <a:xfrm>
            <a:off x="418011" y="47172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判斷上數或下數 </a:t>
            </a:r>
            <a:r>
              <a:rPr lang="en-US" altLang="zh-TW" sz="1400" dirty="0">
                <a:solidFill>
                  <a:schemeClr val="tx1"/>
                </a:solidFill>
                <a:latin typeface="微軟正黑體" panose="020B0604030504040204" pitchFamily="34" charset="-120"/>
                <a:ea typeface="微軟正黑體" panose="020B0604030504040204" pitchFamily="34" charset="-120"/>
              </a:rPr>
              <a:t>(Switch)</a:t>
            </a:r>
          </a:p>
        </p:txBody>
      </p:sp>
      <p:sp>
        <p:nvSpPr>
          <p:cNvPr id="20" name="文字方塊 19">
            <a:extLst>
              <a:ext uri="{FF2B5EF4-FFF2-40B4-BE49-F238E27FC236}">
                <a16:creationId xmlns:a16="http://schemas.microsoft.com/office/drawing/2014/main" id="{8AB2E80A-9385-480F-8087-A8CE7DD7CCDA}"/>
              </a:ext>
            </a:extLst>
          </p:cNvPr>
          <p:cNvSpPr txBox="1"/>
          <p:nvPr/>
        </p:nvSpPr>
        <p:spPr>
          <a:xfrm>
            <a:off x="404563" y="1219200"/>
            <a:ext cx="2793522" cy="369332"/>
          </a:xfrm>
          <a:prstGeom prst="rect">
            <a:avLst/>
          </a:prstGeom>
          <a:noFill/>
        </p:spPr>
        <p:txBody>
          <a:bodyPr wrap="none" rtlCol="0">
            <a:spAutoFit/>
          </a:bodyPr>
          <a:lstStyle/>
          <a:p>
            <a:r>
              <a:rPr lang="en-US" altLang="zh-TW" dirty="0"/>
              <a:t>PS</a:t>
            </a:r>
            <a:r>
              <a:rPr lang="zh-TW" altLang="en-US" dirty="0"/>
              <a:t> </a:t>
            </a:r>
            <a:r>
              <a:rPr lang="en-US" altLang="zh-TW" dirty="0"/>
              <a:t>(Programmable Systems)</a:t>
            </a:r>
            <a:endParaRPr lang="zh-TW" altLang="en-US" dirty="0"/>
          </a:p>
        </p:txBody>
      </p:sp>
      <p:sp>
        <p:nvSpPr>
          <p:cNvPr id="64" name="文字方塊 63">
            <a:extLst>
              <a:ext uri="{FF2B5EF4-FFF2-40B4-BE49-F238E27FC236}">
                <a16:creationId xmlns:a16="http://schemas.microsoft.com/office/drawing/2014/main" id="{5E253C8E-73FA-40F4-9611-BD87D0B6B9CF}"/>
              </a:ext>
            </a:extLst>
          </p:cNvPr>
          <p:cNvSpPr txBox="1"/>
          <p:nvPr/>
        </p:nvSpPr>
        <p:spPr>
          <a:xfrm>
            <a:off x="8886344" y="1199244"/>
            <a:ext cx="2508572" cy="369332"/>
          </a:xfrm>
          <a:prstGeom prst="rect">
            <a:avLst/>
          </a:prstGeom>
          <a:noFill/>
        </p:spPr>
        <p:txBody>
          <a:bodyPr wrap="none" rtlCol="0">
            <a:spAutoFit/>
          </a:bodyPr>
          <a:lstStyle/>
          <a:p>
            <a:r>
              <a:rPr lang="en-US" altLang="zh-TW" dirty="0"/>
              <a:t>PL</a:t>
            </a:r>
            <a:r>
              <a:rPr lang="zh-TW" altLang="en-US" dirty="0"/>
              <a:t> </a:t>
            </a:r>
            <a:r>
              <a:rPr lang="en-US" altLang="zh-TW" dirty="0"/>
              <a:t>(Programmable Logic)</a:t>
            </a:r>
            <a:endParaRPr lang="zh-TW" altLang="en-US" dirty="0"/>
          </a:p>
        </p:txBody>
      </p:sp>
      <p:sp>
        <p:nvSpPr>
          <p:cNvPr id="32" name="矩形 31">
            <a:extLst>
              <a:ext uri="{FF2B5EF4-FFF2-40B4-BE49-F238E27FC236}">
                <a16:creationId xmlns:a16="http://schemas.microsoft.com/office/drawing/2014/main" id="{703C0026-A172-56C3-F70B-B8EBFF4AB584}"/>
              </a:ext>
            </a:extLst>
          </p:cNvPr>
          <p:cNvSpPr/>
          <p:nvPr/>
        </p:nvSpPr>
        <p:spPr>
          <a:xfrm>
            <a:off x="418011" y="5619186"/>
            <a:ext cx="2629989" cy="5704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微軟正黑體" panose="020B0604030504040204" pitchFamily="34" charset="-120"/>
                <a:ea typeface="微軟正黑體" panose="020B0604030504040204" pitchFamily="34" charset="-120"/>
              </a:rPr>
              <a:t>傳送</a:t>
            </a:r>
            <a:r>
              <a:rPr lang="en-US" altLang="zh-TW" sz="1400" dirty="0">
                <a:solidFill>
                  <a:schemeClr val="tx1"/>
                </a:solidFill>
                <a:latin typeface="微軟正黑體" panose="020B0604030504040204" pitchFamily="34" charset="-120"/>
                <a:ea typeface="微軟正黑體" panose="020B0604030504040204" pitchFamily="34" charset="-120"/>
              </a:rPr>
              <a:t>water</a:t>
            </a:r>
            <a:r>
              <a:rPr lang="zh-TW" altLang="en-US" sz="1400" dirty="0">
                <a:solidFill>
                  <a:schemeClr val="tx1"/>
                </a:solidFill>
                <a:latin typeface="微軟正黑體" panose="020B0604030504040204" pitchFamily="34" charset="-120"/>
                <a:ea typeface="微軟正黑體" panose="020B0604030504040204" pitchFamily="34" charset="-120"/>
              </a:rPr>
              <a:t>數值到</a:t>
            </a:r>
            <a:r>
              <a:rPr lang="en-US" altLang="zh-TW" sz="1400" dirty="0">
                <a:solidFill>
                  <a:schemeClr val="tx1"/>
                </a:solidFill>
                <a:latin typeface="微軟正黑體" panose="020B0604030504040204" pitchFamily="34" charset="-120"/>
                <a:ea typeface="微軟正黑體" panose="020B0604030504040204" pitchFamily="34" charset="-120"/>
              </a:rPr>
              <a:t>IP</a:t>
            </a: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33" name="矩形 32">
            <a:extLst>
              <a:ext uri="{FF2B5EF4-FFF2-40B4-BE49-F238E27FC236}">
                <a16:creationId xmlns:a16="http://schemas.microsoft.com/office/drawing/2014/main" id="{2D91E50C-3335-89DF-2494-0603C083C4D2}"/>
              </a:ext>
            </a:extLst>
          </p:cNvPr>
          <p:cNvSpPr/>
          <p:nvPr/>
        </p:nvSpPr>
        <p:spPr>
          <a:xfrm>
            <a:off x="8282078"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close</a:t>
            </a:r>
            <a:endParaRPr lang="zh-TW" altLang="en-US" sz="1100" dirty="0">
              <a:solidFill>
                <a:schemeClr val="tx1"/>
              </a:solidFill>
            </a:endParaRPr>
          </a:p>
        </p:txBody>
      </p:sp>
      <p:sp>
        <p:nvSpPr>
          <p:cNvPr id="37" name="矩形 36">
            <a:extLst>
              <a:ext uri="{FF2B5EF4-FFF2-40B4-BE49-F238E27FC236}">
                <a16:creationId xmlns:a16="http://schemas.microsoft.com/office/drawing/2014/main" id="{D76DBD25-5D0B-CA9E-6EEE-D2F8E4F80A76}"/>
              </a:ext>
            </a:extLst>
          </p:cNvPr>
          <p:cNvSpPr/>
          <p:nvPr/>
        </p:nvSpPr>
        <p:spPr>
          <a:xfrm>
            <a:off x="5455907"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rPr>
              <a:t>ThrdHlod</a:t>
            </a:r>
            <a:endParaRPr lang="en-US" altLang="zh-TW" sz="1100" dirty="0">
              <a:solidFill>
                <a:schemeClr val="tx1"/>
              </a:solidFill>
            </a:endParaRPr>
          </a:p>
        </p:txBody>
      </p:sp>
      <p:sp>
        <p:nvSpPr>
          <p:cNvPr id="7" name="文字方塊 6">
            <a:extLst>
              <a:ext uri="{FF2B5EF4-FFF2-40B4-BE49-F238E27FC236}">
                <a16:creationId xmlns:a16="http://schemas.microsoft.com/office/drawing/2014/main" id="{3A04F879-3F61-1F79-211B-AE597302D633}"/>
              </a:ext>
            </a:extLst>
          </p:cNvPr>
          <p:cNvSpPr txBox="1"/>
          <p:nvPr/>
        </p:nvSpPr>
        <p:spPr>
          <a:xfrm flipH="1">
            <a:off x="3792107" y="4103719"/>
            <a:ext cx="1214183" cy="307777"/>
          </a:xfrm>
          <a:prstGeom prst="rect">
            <a:avLst/>
          </a:prstGeom>
          <a:noFill/>
        </p:spPr>
        <p:txBody>
          <a:bodyPr wrap="square" rtlCol="0">
            <a:spAutoFit/>
          </a:bodyPr>
          <a:lstStyle/>
          <a:p>
            <a:r>
              <a:rPr lang="en-US" altLang="zh-TW" sz="1400" dirty="0"/>
              <a:t>Size : 200x200</a:t>
            </a:r>
            <a:endParaRPr lang="zh-TW" altLang="en-US" sz="1400" dirty="0"/>
          </a:p>
        </p:txBody>
      </p:sp>
      <p:cxnSp>
        <p:nvCxnSpPr>
          <p:cNvPr id="12" name="直線單箭頭接點 11">
            <a:extLst>
              <a:ext uri="{FF2B5EF4-FFF2-40B4-BE49-F238E27FC236}">
                <a16:creationId xmlns:a16="http://schemas.microsoft.com/office/drawing/2014/main" id="{87F8183E-E2A5-A2EF-27F1-38B8DEF24E82}"/>
              </a:ext>
            </a:extLst>
          </p:cNvPr>
          <p:cNvCxnSpPr>
            <a:cxnSpLocks/>
            <a:stCxn id="41" idx="0"/>
            <a:endCxn id="36" idx="2"/>
          </p:cNvCxnSpPr>
          <p:nvPr/>
        </p:nvCxnSpPr>
        <p:spPr>
          <a:xfrm flipV="1">
            <a:off x="4383021" y="5142317"/>
            <a:ext cx="0" cy="554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93A35ADA-14A9-7FD7-5D56-5773AA1D31D0}"/>
              </a:ext>
            </a:extLst>
          </p:cNvPr>
          <p:cNvSpPr/>
          <p:nvPr/>
        </p:nvSpPr>
        <p:spPr>
          <a:xfrm>
            <a:off x="6834854" y="4413609"/>
            <a:ext cx="775988" cy="72870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Sobel</a:t>
            </a:r>
            <a:endParaRPr lang="zh-TW" altLang="en-US" sz="1100" dirty="0">
              <a:solidFill>
                <a:schemeClr val="tx1"/>
              </a:solidFill>
            </a:endParaRPr>
          </a:p>
        </p:txBody>
      </p:sp>
      <p:cxnSp>
        <p:nvCxnSpPr>
          <p:cNvPr id="47" name="直線單箭頭接點 46">
            <a:extLst>
              <a:ext uri="{FF2B5EF4-FFF2-40B4-BE49-F238E27FC236}">
                <a16:creationId xmlns:a16="http://schemas.microsoft.com/office/drawing/2014/main" id="{9929E5A5-CE1C-4E60-B2DB-55D969E6D5DB}"/>
              </a:ext>
            </a:extLst>
          </p:cNvPr>
          <p:cNvCxnSpPr>
            <a:cxnSpLocks/>
            <a:stCxn id="36" idx="3"/>
            <a:endCxn id="37" idx="1"/>
          </p:cNvCxnSpPr>
          <p:nvPr/>
        </p:nvCxnSpPr>
        <p:spPr>
          <a:xfrm>
            <a:off x="4771015" y="4777963"/>
            <a:ext cx="6848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2B2C5B2-0B60-32E0-8533-106A53F1FFAA}"/>
              </a:ext>
            </a:extLst>
          </p:cNvPr>
          <p:cNvCxnSpPr>
            <a:cxnSpLocks/>
            <a:stCxn id="37" idx="3"/>
            <a:endCxn id="46" idx="1"/>
          </p:cNvCxnSpPr>
          <p:nvPr/>
        </p:nvCxnSpPr>
        <p:spPr>
          <a:xfrm>
            <a:off x="6231895" y="4777963"/>
            <a:ext cx="6029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7C266C19-4B94-33F4-DD0B-512E75093977}"/>
              </a:ext>
            </a:extLst>
          </p:cNvPr>
          <p:cNvCxnSpPr>
            <a:cxnSpLocks/>
            <a:stCxn id="41" idx="3"/>
            <a:endCxn id="46" idx="2"/>
          </p:cNvCxnSpPr>
          <p:nvPr/>
        </p:nvCxnSpPr>
        <p:spPr>
          <a:xfrm flipV="1">
            <a:off x="4771015" y="5142317"/>
            <a:ext cx="2451833"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87F5D8B0-6EB7-7319-FA24-71FF4CEE553D}"/>
              </a:ext>
            </a:extLst>
          </p:cNvPr>
          <p:cNvCxnSpPr>
            <a:cxnSpLocks/>
            <a:stCxn id="46" idx="3"/>
            <a:endCxn id="33" idx="1"/>
          </p:cNvCxnSpPr>
          <p:nvPr/>
        </p:nvCxnSpPr>
        <p:spPr>
          <a:xfrm>
            <a:off x="7610842" y="4777963"/>
            <a:ext cx="6712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9C9F7F1E-659F-C796-E186-849697278B24}"/>
              </a:ext>
            </a:extLst>
          </p:cNvPr>
          <p:cNvCxnSpPr>
            <a:cxnSpLocks/>
            <a:stCxn id="33" idx="3"/>
            <a:endCxn id="52" idx="1"/>
          </p:cNvCxnSpPr>
          <p:nvPr/>
        </p:nvCxnSpPr>
        <p:spPr>
          <a:xfrm>
            <a:off x="9058066" y="4777963"/>
            <a:ext cx="6273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937027F5-0AE4-CA0D-B8B9-074CD501C374}"/>
              </a:ext>
            </a:extLst>
          </p:cNvPr>
          <p:cNvCxnSpPr>
            <a:cxnSpLocks/>
            <a:stCxn id="54" idx="2"/>
            <a:endCxn id="56" idx="0"/>
          </p:cNvCxnSpPr>
          <p:nvPr/>
        </p:nvCxnSpPr>
        <p:spPr>
          <a:xfrm flipH="1">
            <a:off x="11560891" y="3954524"/>
            <a:ext cx="4847" cy="4548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9F49E091-2950-7CC3-FFC1-CE798DCEF898}"/>
              </a:ext>
            </a:extLst>
          </p:cNvPr>
          <p:cNvCxnSpPr>
            <a:cxnSpLocks/>
            <a:stCxn id="52" idx="3"/>
            <a:endCxn id="56" idx="1"/>
          </p:cNvCxnSpPr>
          <p:nvPr/>
        </p:nvCxnSpPr>
        <p:spPr>
          <a:xfrm flipV="1">
            <a:off x="10584622" y="4773737"/>
            <a:ext cx="526651" cy="4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接點: 肘形 66">
            <a:extLst>
              <a:ext uri="{FF2B5EF4-FFF2-40B4-BE49-F238E27FC236}">
                <a16:creationId xmlns:a16="http://schemas.microsoft.com/office/drawing/2014/main" id="{47325229-12BB-8E57-EDEC-02E1F9F7D43F}"/>
              </a:ext>
            </a:extLst>
          </p:cNvPr>
          <p:cNvCxnSpPr>
            <a:cxnSpLocks/>
            <a:stCxn id="41" idx="3"/>
            <a:endCxn id="33" idx="2"/>
          </p:cNvCxnSpPr>
          <p:nvPr/>
        </p:nvCxnSpPr>
        <p:spPr>
          <a:xfrm flipV="1">
            <a:off x="4771015" y="5142317"/>
            <a:ext cx="3899057"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接點: 肘形 69">
            <a:extLst>
              <a:ext uri="{FF2B5EF4-FFF2-40B4-BE49-F238E27FC236}">
                <a16:creationId xmlns:a16="http://schemas.microsoft.com/office/drawing/2014/main" id="{489F5036-E42B-EE5C-DA66-A61096EBA6E7}"/>
              </a:ext>
            </a:extLst>
          </p:cNvPr>
          <p:cNvCxnSpPr>
            <a:cxnSpLocks/>
            <a:stCxn id="41" idx="3"/>
            <a:endCxn id="52" idx="2"/>
          </p:cNvCxnSpPr>
          <p:nvPr/>
        </p:nvCxnSpPr>
        <p:spPr>
          <a:xfrm flipV="1">
            <a:off x="4771015" y="5142317"/>
            <a:ext cx="5363990" cy="91852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接點: 肘形 72">
            <a:extLst>
              <a:ext uri="{FF2B5EF4-FFF2-40B4-BE49-F238E27FC236}">
                <a16:creationId xmlns:a16="http://schemas.microsoft.com/office/drawing/2014/main" id="{011854E2-EF35-42B1-3571-6BE8D4F8EEEC}"/>
              </a:ext>
            </a:extLst>
          </p:cNvPr>
          <p:cNvCxnSpPr>
            <a:cxnSpLocks/>
            <a:stCxn id="41" idx="3"/>
            <a:endCxn id="56" idx="2"/>
          </p:cNvCxnSpPr>
          <p:nvPr/>
        </p:nvCxnSpPr>
        <p:spPr>
          <a:xfrm flipV="1">
            <a:off x="4771015" y="5138091"/>
            <a:ext cx="6789876" cy="92275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C92D2FC6-75E0-5132-4FF4-7776DB157092}"/>
              </a:ext>
            </a:extLst>
          </p:cNvPr>
          <p:cNvSpPr txBox="1"/>
          <p:nvPr/>
        </p:nvSpPr>
        <p:spPr>
          <a:xfrm flipH="1">
            <a:off x="5398336" y="4110059"/>
            <a:ext cx="860774" cy="307777"/>
          </a:xfrm>
          <a:prstGeom prst="rect">
            <a:avLst/>
          </a:prstGeom>
          <a:noFill/>
        </p:spPr>
        <p:txBody>
          <a:bodyPr wrap="square" rtlCol="0">
            <a:spAutoFit/>
          </a:bodyPr>
          <a:lstStyle/>
          <a:p>
            <a:r>
              <a:rPr lang="en-US" altLang="zh-TW" sz="1400" dirty="0" err="1"/>
              <a:t>thrd</a:t>
            </a:r>
            <a:r>
              <a:rPr lang="zh-TW" altLang="en-US" sz="1400" dirty="0"/>
              <a:t> </a:t>
            </a:r>
            <a:r>
              <a:rPr lang="en-US" altLang="zh-TW" sz="1400" dirty="0"/>
              <a:t>=</a:t>
            </a:r>
            <a:r>
              <a:rPr lang="zh-TW" altLang="en-US" sz="1400" dirty="0"/>
              <a:t> </a:t>
            </a:r>
            <a:r>
              <a:rPr lang="en-US" altLang="zh-TW" sz="1400" dirty="0"/>
              <a:t>80</a:t>
            </a:r>
            <a:endParaRPr lang="zh-TW" altLang="en-US" sz="1400" dirty="0"/>
          </a:p>
        </p:txBody>
      </p:sp>
      <p:sp>
        <p:nvSpPr>
          <p:cNvPr id="82" name="矩形 81">
            <a:extLst>
              <a:ext uri="{FF2B5EF4-FFF2-40B4-BE49-F238E27FC236}">
                <a16:creationId xmlns:a16="http://schemas.microsoft.com/office/drawing/2014/main" id="{5DFE070C-6951-4E39-1C51-7848170B045D}"/>
              </a:ext>
            </a:extLst>
          </p:cNvPr>
          <p:cNvSpPr/>
          <p:nvPr/>
        </p:nvSpPr>
        <p:spPr>
          <a:xfrm>
            <a:off x="6834854" y="3174111"/>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rPr>
              <a:t>WateShed</a:t>
            </a:r>
            <a:endParaRPr lang="en-US" altLang="zh-TW" sz="1100" dirty="0">
              <a:solidFill>
                <a:schemeClr val="tx1"/>
              </a:solidFill>
            </a:endParaRPr>
          </a:p>
          <a:p>
            <a:pPr algn="ctr"/>
            <a:r>
              <a:rPr lang="en-US" altLang="zh-TW" sz="1100" dirty="0">
                <a:solidFill>
                  <a:schemeClr val="tx1"/>
                </a:solidFill>
              </a:rPr>
              <a:t>IP</a:t>
            </a:r>
          </a:p>
        </p:txBody>
      </p:sp>
      <p:cxnSp>
        <p:nvCxnSpPr>
          <p:cNvPr id="105" name="直線單箭頭接點 104">
            <a:extLst>
              <a:ext uri="{FF2B5EF4-FFF2-40B4-BE49-F238E27FC236}">
                <a16:creationId xmlns:a16="http://schemas.microsoft.com/office/drawing/2014/main" id="{5BDC6328-6C16-BC8C-37CB-EB0D0A7B9219}"/>
              </a:ext>
            </a:extLst>
          </p:cNvPr>
          <p:cNvCxnSpPr>
            <a:stCxn id="82" idx="2"/>
            <a:endCxn id="46" idx="0"/>
          </p:cNvCxnSpPr>
          <p:nvPr/>
        </p:nvCxnSpPr>
        <p:spPr>
          <a:xfrm>
            <a:off x="7222848" y="3902819"/>
            <a:ext cx="0" cy="510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53349563-CBDC-E0C5-5724-A211BF25EBCD}"/>
              </a:ext>
            </a:extLst>
          </p:cNvPr>
          <p:cNvCxnSpPr>
            <a:cxnSpLocks/>
            <a:endCxn id="82" idx="1"/>
          </p:cNvCxnSpPr>
          <p:nvPr/>
        </p:nvCxnSpPr>
        <p:spPr>
          <a:xfrm>
            <a:off x="3719261" y="3532730"/>
            <a:ext cx="3115593" cy="5735"/>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6627FBC2-093D-E66B-E939-72C8662F92B8}"/>
              </a:ext>
            </a:extLst>
          </p:cNvPr>
          <p:cNvSpPr txBox="1"/>
          <p:nvPr/>
        </p:nvSpPr>
        <p:spPr>
          <a:xfrm>
            <a:off x="7195861" y="3939779"/>
            <a:ext cx="1273362" cy="369332"/>
          </a:xfrm>
          <a:prstGeom prst="rect">
            <a:avLst/>
          </a:prstGeom>
          <a:noFill/>
        </p:spPr>
        <p:txBody>
          <a:bodyPr wrap="none" rtlCol="0">
            <a:spAutoFit/>
          </a:bodyPr>
          <a:lstStyle/>
          <a:p>
            <a:r>
              <a:rPr lang="en-US" altLang="zh-TW" dirty="0" err="1"/>
              <a:t>Water_thrd</a:t>
            </a:r>
            <a:endParaRPr lang="zh-TW" altLang="en-US" dirty="0"/>
          </a:p>
        </p:txBody>
      </p:sp>
      <p:sp>
        <p:nvSpPr>
          <p:cNvPr id="115" name="文字方塊 114">
            <a:extLst>
              <a:ext uri="{FF2B5EF4-FFF2-40B4-BE49-F238E27FC236}">
                <a16:creationId xmlns:a16="http://schemas.microsoft.com/office/drawing/2014/main" id="{965DAF4F-5481-02AC-3427-BECF833CDA7A}"/>
              </a:ext>
            </a:extLst>
          </p:cNvPr>
          <p:cNvSpPr txBox="1"/>
          <p:nvPr/>
        </p:nvSpPr>
        <p:spPr>
          <a:xfrm>
            <a:off x="4796152" y="5696488"/>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6" name="文字方塊 115">
            <a:extLst>
              <a:ext uri="{FF2B5EF4-FFF2-40B4-BE49-F238E27FC236}">
                <a16:creationId xmlns:a16="http://schemas.microsoft.com/office/drawing/2014/main" id="{9E9A5F50-58C9-B0E5-DEBF-C6F85E7EE5ED}"/>
              </a:ext>
            </a:extLst>
          </p:cNvPr>
          <p:cNvSpPr txBox="1"/>
          <p:nvPr/>
        </p:nvSpPr>
        <p:spPr>
          <a:xfrm>
            <a:off x="6506643"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7" name="文字方塊 116">
            <a:extLst>
              <a:ext uri="{FF2B5EF4-FFF2-40B4-BE49-F238E27FC236}">
                <a16:creationId xmlns:a16="http://schemas.microsoft.com/office/drawing/2014/main" id="{8AF0CF4C-B955-5EE3-D18E-BF4359B31169}"/>
              </a:ext>
            </a:extLst>
          </p:cNvPr>
          <p:cNvSpPr txBox="1"/>
          <p:nvPr/>
        </p:nvSpPr>
        <p:spPr>
          <a:xfrm>
            <a:off x="7954879"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8" name="文字方塊 117">
            <a:extLst>
              <a:ext uri="{FF2B5EF4-FFF2-40B4-BE49-F238E27FC236}">
                <a16:creationId xmlns:a16="http://schemas.microsoft.com/office/drawing/2014/main" id="{7B241C30-632D-BA86-39BA-5B7044514505}"/>
              </a:ext>
            </a:extLst>
          </p:cNvPr>
          <p:cNvSpPr txBox="1"/>
          <p:nvPr/>
        </p:nvSpPr>
        <p:spPr>
          <a:xfrm>
            <a:off x="9411000"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19" name="文字方塊 118">
            <a:extLst>
              <a:ext uri="{FF2B5EF4-FFF2-40B4-BE49-F238E27FC236}">
                <a16:creationId xmlns:a16="http://schemas.microsoft.com/office/drawing/2014/main" id="{C044A75F-A94A-E9B6-71D3-81574025F7EC}"/>
              </a:ext>
            </a:extLst>
          </p:cNvPr>
          <p:cNvSpPr txBox="1"/>
          <p:nvPr/>
        </p:nvSpPr>
        <p:spPr>
          <a:xfrm>
            <a:off x="10868877" y="5413641"/>
            <a:ext cx="722249" cy="369332"/>
          </a:xfrm>
          <a:prstGeom prst="rect">
            <a:avLst/>
          </a:prstGeom>
          <a:noFill/>
        </p:spPr>
        <p:txBody>
          <a:bodyPr wrap="none" rtlCol="0">
            <a:spAutoFit/>
          </a:bodyPr>
          <a:lstStyle/>
          <a:p>
            <a:r>
              <a:rPr lang="en-US" altLang="zh-TW" dirty="0" err="1"/>
              <a:t>hs</a:t>
            </a:r>
            <a:r>
              <a:rPr lang="en-US" altLang="zh-TW" dirty="0"/>
              <a:t>, vs</a:t>
            </a:r>
            <a:endParaRPr lang="zh-TW" altLang="en-US" dirty="0"/>
          </a:p>
        </p:txBody>
      </p:sp>
      <p:sp>
        <p:nvSpPr>
          <p:cNvPr id="122" name="文字方塊 121">
            <a:extLst>
              <a:ext uri="{FF2B5EF4-FFF2-40B4-BE49-F238E27FC236}">
                <a16:creationId xmlns:a16="http://schemas.microsoft.com/office/drawing/2014/main" id="{2AACD891-DB9B-C433-46E7-9815A3CE914B}"/>
              </a:ext>
            </a:extLst>
          </p:cNvPr>
          <p:cNvSpPr txBox="1"/>
          <p:nvPr/>
        </p:nvSpPr>
        <p:spPr>
          <a:xfrm>
            <a:off x="10973859" y="3993160"/>
            <a:ext cx="614271" cy="369332"/>
          </a:xfrm>
          <a:prstGeom prst="rect">
            <a:avLst/>
          </a:prstGeom>
          <a:noFill/>
        </p:spPr>
        <p:txBody>
          <a:bodyPr wrap="none" rtlCol="0">
            <a:spAutoFit/>
          </a:bodyPr>
          <a:lstStyle/>
          <a:p>
            <a:r>
              <a:rPr lang="en-US" altLang="zh-TW" dirty="0"/>
              <a:t>m, b</a:t>
            </a:r>
            <a:endParaRPr lang="zh-TW" altLang="en-US" dirty="0"/>
          </a:p>
        </p:txBody>
      </p:sp>
      <p:sp>
        <p:nvSpPr>
          <p:cNvPr id="125" name="矩形 124">
            <a:extLst>
              <a:ext uri="{FF2B5EF4-FFF2-40B4-BE49-F238E27FC236}">
                <a16:creationId xmlns:a16="http://schemas.microsoft.com/office/drawing/2014/main" id="{5C22517A-0A9C-FF2B-17AF-38884AA0C6BF}"/>
              </a:ext>
            </a:extLst>
          </p:cNvPr>
          <p:cNvSpPr/>
          <p:nvPr/>
        </p:nvSpPr>
        <p:spPr>
          <a:xfrm>
            <a:off x="6834854" y="2244503"/>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Button</a:t>
            </a:r>
          </a:p>
          <a:p>
            <a:pPr algn="ctr"/>
            <a:r>
              <a:rPr lang="en-US" altLang="zh-TW" sz="1100" dirty="0">
                <a:solidFill>
                  <a:schemeClr val="tx1"/>
                </a:solidFill>
              </a:rPr>
              <a:t>(1bits)</a:t>
            </a:r>
          </a:p>
        </p:txBody>
      </p:sp>
      <p:cxnSp>
        <p:nvCxnSpPr>
          <p:cNvPr id="126" name="直線單箭頭接點 125">
            <a:extLst>
              <a:ext uri="{FF2B5EF4-FFF2-40B4-BE49-F238E27FC236}">
                <a16:creationId xmlns:a16="http://schemas.microsoft.com/office/drawing/2014/main" id="{D108A948-B192-E580-2E2F-8098D931DF09}"/>
              </a:ext>
            </a:extLst>
          </p:cNvPr>
          <p:cNvCxnSpPr>
            <a:cxnSpLocks/>
          </p:cNvCxnSpPr>
          <p:nvPr/>
        </p:nvCxnSpPr>
        <p:spPr>
          <a:xfrm flipH="1">
            <a:off x="3719261" y="2440350"/>
            <a:ext cx="311559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87B8CA0E-4C1F-2929-4208-CED4EB5B738D}"/>
              </a:ext>
            </a:extLst>
          </p:cNvPr>
          <p:cNvSpPr/>
          <p:nvPr/>
        </p:nvSpPr>
        <p:spPr>
          <a:xfrm>
            <a:off x="6834854" y="1345055"/>
            <a:ext cx="775988" cy="72870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Switch</a:t>
            </a:r>
          </a:p>
          <a:p>
            <a:pPr algn="ctr"/>
            <a:r>
              <a:rPr lang="en-US" altLang="zh-TW" sz="1100" dirty="0">
                <a:solidFill>
                  <a:schemeClr val="tx1"/>
                </a:solidFill>
              </a:rPr>
              <a:t>(1bits)</a:t>
            </a:r>
          </a:p>
        </p:txBody>
      </p:sp>
      <p:cxnSp>
        <p:nvCxnSpPr>
          <p:cNvPr id="132" name="直線單箭頭接點 131">
            <a:extLst>
              <a:ext uri="{FF2B5EF4-FFF2-40B4-BE49-F238E27FC236}">
                <a16:creationId xmlns:a16="http://schemas.microsoft.com/office/drawing/2014/main" id="{6E0D8535-B877-4971-E3C0-0A5F8671416F}"/>
              </a:ext>
            </a:extLst>
          </p:cNvPr>
          <p:cNvCxnSpPr>
            <a:cxnSpLocks/>
            <a:stCxn id="131" idx="1"/>
          </p:cNvCxnSpPr>
          <p:nvPr/>
        </p:nvCxnSpPr>
        <p:spPr>
          <a:xfrm flipH="1">
            <a:off x="3719261" y="1709409"/>
            <a:ext cx="3115593"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文字方塊 132">
            <a:extLst>
              <a:ext uri="{FF2B5EF4-FFF2-40B4-BE49-F238E27FC236}">
                <a16:creationId xmlns:a16="http://schemas.microsoft.com/office/drawing/2014/main" id="{8FBE7982-841A-E5A9-6E33-7C5E0D03DBBF}"/>
              </a:ext>
            </a:extLst>
          </p:cNvPr>
          <p:cNvSpPr txBox="1"/>
          <p:nvPr/>
        </p:nvSpPr>
        <p:spPr>
          <a:xfrm>
            <a:off x="3789021" y="2047798"/>
            <a:ext cx="1842171" cy="369332"/>
          </a:xfrm>
          <a:prstGeom prst="rect">
            <a:avLst/>
          </a:prstGeom>
          <a:noFill/>
        </p:spPr>
        <p:txBody>
          <a:bodyPr wrap="none" rtlCol="0">
            <a:spAutoFit/>
          </a:bodyPr>
          <a:lstStyle/>
          <a:p>
            <a:r>
              <a:rPr lang="en-US" altLang="zh-TW" dirty="0"/>
              <a:t>AXI (0x41210000)</a:t>
            </a:r>
            <a:endParaRPr lang="zh-TW" altLang="en-US" dirty="0"/>
          </a:p>
        </p:txBody>
      </p:sp>
      <p:sp>
        <p:nvSpPr>
          <p:cNvPr id="134" name="文字方塊 133">
            <a:extLst>
              <a:ext uri="{FF2B5EF4-FFF2-40B4-BE49-F238E27FC236}">
                <a16:creationId xmlns:a16="http://schemas.microsoft.com/office/drawing/2014/main" id="{DBAE82E4-E31B-DF3A-B45A-41ABB897E129}"/>
              </a:ext>
            </a:extLst>
          </p:cNvPr>
          <p:cNvSpPr txBox="1"/>
          <p:nvPr/>
        </p:nvSpPr>
        <p:spPr>
          <a:xfrm>
            <a:off x="3789021" y="1321789"/>
            <a:ext cx="1842171" cy="369332"/>
          </a:xfrm>
          <a:prstGeom prst="rect">
            <a:avLst/>
          </a:prstGeom>
          <a:noFill/>
        </p:spPr>
        <p:txBody>
          <a:bodyPr wrap="none" rtlCol="0">
            <a:spAutoFit/>
          </a:bodyPr>
          <a:lstStyle/>
          <a:p>
            <a:r>
              <a:rPr lang="en-US" altLang="zh-TW" dirty="0"/>
              <a:t>AXI (0x41200000)</a:t>
            </a:r>
            <a:endParaRPr lang="zh-TW" altLang="en-US" dirty="0"/>
          </a:p>
        </p:txBody>
      </p:sp>
      <p:cxnSp>
        <p:nvCxnSpPr>
          <p:cNvPr id="136" name="直線單箭頭接點 135">
            <a:extLst>
              <a:ext uri="{FF2B5EF4-FFF2-40B4-BE49-F238E27FC236}">
                <a16:creationId xmlns:a16="http://schemas.microsoft.com/office/drawing/2014/main" id="{8339869A-6EA7-8031-1ADC-B5157CB9A530}"/>
              </a:ext>
            </a:extLst>
          </p:cNvPr>
          <p:cNvCxnSpPr>
            <a:cxnSpLocks/>
          </p:cNvCxnSpPr>
          <p:nvPr/>
        </p:nvCxnSpPr>
        <p:spPr>
          <a:xfrm flipH="1">
            <a:off x="3719261" y="2836506"/>
            <a:ext cx="3115593" cy="0"/>
          </a:xfrm>
          <a:prstGeom prst="straightConnector1">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文字方塊 138">
            <a:extLst>
              <a:ext uri="{FF2B5EF4-FFF2-40B4-BE49-F238E27FC236}">
                <a16:creationId xmlns:a16="http://schemas.microsoft.com/office/drawing/2014/main" id="{0C309A2E-BFC1-A7E7-4712-73DFC8AC060C}"/>
              </a:ext>
            </a:extLst>
          </p:cNvPr>
          <p:cNvSpPr txBox="1"/>
          <p:nvPr/>
        </p:nvSpPr>
        <p:spPr>
          <a:xfrm>
            <a:off x="3789021" y="2472920"/>
            <a:ext cx="1027012" cy="369332"/>
          </a:xfrm>
          <a:prstGeom prst="rect">
            <a:avLst/>
          </a:prstGeom>
          <a:noFill/>
        </p:spPr>
        <p:txBody>
          <a:bodyPr wrap="none" rtlCol="0">
            <a:spAutoFit/>
          </a:bodyPr>
          <a:lstStyle/>
          <a:p>
            <a:r>
              <a:rPr lang="en-US" altLang="zh-TW" dirty="0"/>
              <a:t>interrupt</a:t>
            </a:r>
            <a:endParaRPr lang="zh-TW" altLang="en-US" dirty="0"/>
          </a:p>
        </p:txBody>
      </p:sp>
      <p:cxnSp>
        <p:nvCxnSpPr>
          <p:cNvPr id="140" name="直線單箭頭接點 139">
            <a:extLst>
              <a:ext uri="{FF2B5EF4-FFF2-40B4-BE49-F238E27FC236}">
                <a16:creationId xmlns:a16="http://schemas.microsoft.com/office/drawing/2014/main" id="{1FB7E4A2-41EF-316D-0DF8-4CFC279F1C7A}"/>
              </a:ext>
            </a:extLst>
          </p:cNvPr>
          <p:cNvCxnSpPr>
            <a:cxnSpLocks/>
            <a:stCxn id="18" idx="2"/>
            <a:endCxn id="59" idx="0"/>
          </p:cNvCxnSpPr>
          <p:nvPr/>
        </p:nvCxnSpPr>
        <p:spPr>
          <a:xfrm>
            <a:off x="1733006" y="2517670"/>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8224A092-0748-80AE-106C-D1C67BF48981}"/>
              </a:ext>
            </a:extLst>
          </p:cNvPr>
          <p:cNvCxnSpPr>
            <a:cxnSpLocks/>
            <a:stCxn id="59" idx="2"/>
            <a:endCxn id="60" idx="0"/>
          </p:cNvCxnSpPr>
          <p:nvPr/>
        </p:nvCxnSpPr>
        <p:spPr>
          <a:xfrm>
            <a:off x="1733006" y="3443078"/>
            <a:ext cx="0" cy="354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5097EA09-0137-E3DC-00B1-0E5F94E06F49}"/>
              </a:ext>
            </a:extLst>
          </p:cNvPr>
          <p:cNvCxnSpPr>
            <a:cxnSpLocks/>
            <a:stCxn id="60" idx="2"/>
            <a:endCxn id="61" idx="0"/>
          </p:cNvCxnSpPr>
          <p:nvPr/>
        </p:nvCxnSpPr>
        <p:spPr>
          <a:xfrm>
            <a:off x="1733006" y="4368486"/>
            <a:ext cx="0" cy="348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5287E300-6A0B-590E-0953-6B16136B03B6}"/>
              </a:ext>
            </a:extLst>
          </p:cNvPr>
          <p:cNvCxnSpPr>
            <a:cxnSpLocks/>
            <a:stCxn id="61" idx="2"/>
            <a:endCxn id="32" idx="0"/>
          </p:cNvCxnSpPr>
          <p:nvPr/>
        </p:nvCxnSpPr>
        <p:spPr>
          <a:xfrm>
            <a:off x="1733006" y="5287698"/>
            <a:ext cx="0" cy="331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78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D88489B7-1755-48E1-B646-10EDB429E737}"/>
              </a:ext>
            </a:extLst>
          </p:cNvPr>
          <p:cNvSpPr>
            <a:spLocks noGrp="1"/>
          </p:cNvSpPr>
          <p:nvPr>
            <p:ph type="title"/>
          </p:nvPr>
        </p:nvSpPr>
        <p:spPr/>
        <p:txBody>
          <a:bodyPr/>
          <a:lstStyle/>
          <a:p>
            <a:r>
              <a:rPr lang="en-US" altLang="zh-TW" dirty="0"/>
              <a:t>Linear Regression</a:t>
            </a:r>
            <a:endParaRPr lang="zh-TW" altLang="en-US" dirty="0"/>
          </a:p>
        </p:txBody>
      </p:sp>
      <p:cxnSp>
        <p:nvCxnSpPr>
          <p:cNvPr id="5" name="直線單箭頭接點 4">
            <a:extLst>
              <a:ext uri="{FF2B5EF4-FFF2-40B4-BE49-F238E27FC236}">
                <a16:creationId xmlns:a16="http://schemas.microsoft.com/office/drawing/2014/main" id="{40BFBC7F-3DDC-4AF0-B33D-D841AD3578C5}"/>
              </a:ext>
            </a:extLst>
          </p:cNvPr>
          <p:cNvCxnSpPr/>
          <p:nvPr/>
        </p:nvCxnSpPr>
        <p:spPr>
          <a:xfrm flipV="1">
            <a:off x="2028719" y="2319131"/>
            <a:ext cx="0" cy="32335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78C78F7A-514F-4CF9-A1D5-5B6C5D277B63}"/>
              </a:ext>
            </a:extLst>
          </p:cNvPr>
          <p:cNvCxnSpPr>
            <a:cxnSpLocks/>
          </p:cNvCxnSpPr>
          <p:nvPr/>
        </p:nvCxnSpPr>
        <p:spPr>
          <a:xfrm flipV="1">
            <a:off x="1829937" y="5347254"/>
            <a:ext cx="37039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6DB9117D-513F-4198-AD20-AE0F7CAEC686}"/>
                  </a:ext>
                </a:extLst>
              </p:cNvPr>
              <p:cNvSpPr txBox="1"/>
              <p:nvPr/>
            </p:nvSpPr>
            <p:spPr>
              <a:xfrm>
                <a:off x="1263798" y="1929059"/>
                <a:ext cx="17414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𝑦</m:t>
                          </m:r>
                        </m:e>
                      </m:acc>
                      <m:r>
                        <a:rPr lang="en-US" altLang="zh-TW" b="0" i="1" smtClean="0">
                          <a:latin typeface="Cambria Math" panose="02040503050406030204" pitchFamily="18" charset="0"/>
                        </a:rPr>
                        <m:t>= &lt;</m:t>
                      </m:r>
                      <m:r>
                        <a:rPr lang="en-US" altLang="zh-TW" b="0" i="1" smtClean="0">
                          <a:latin typeface="Cambria Math" panose="02040503050406030204" pitchFamily="18" charset="0"/>
                        </a:rPr>
                        <m:t>𝑤</m:t>
                      </m:r>
                      <m:r>
                        <a:rPr lang="en-US" altLang="zh-TW" b="0" i="1" smtClean="0">
                          <a:latin typeface="Cambria Math" panose="02040503050406030204" pitchFamily="18" charset="0"/>
                        </a:rPr>
                        <m:t>, </m:t>
                      </m:r>
                      <m:r>
                        <a:rPr lang="en-US" altLang="zh-TW" b="0" i="1" smtClean="0">
                          <a:latin typeface="Cambria Math" panose="02040503050406030204" pitchFamily="18" charset="0"/>
                        </a:rPr>
                        <m:t>h</m:t>
                      </m:r>
                      <m:r>
                        <a:rPr lang="en-US" altLang="zh-TW" b="0" i="1" smtClean="0">
                          <a:latin typeface="Cambria Math" panose="02040503050406030204" pitchFamily="18" charset="0"/>
                        </a:rPr>
                        <m:t>…&gt;</m:t>
                      </m:r>
                    </m:oMath>
                  </m:oMathPara>
                </a14:m>
                <a:endParaRPr lang="zh-TW" altLang="en-US" dirty="0"/>
              </a:p>
            </p:txBody>
          </p:sp>
        </mc:Choice>
        <mc:Fallback xmlns="">
          <p:sp>
            <p:nvSpPr>
              <p:cNvPr id="11" name="文字方塊 10">
                <a:extLst>
                  <a:ext uri="{FF2B5EF4-FFF2-40B4-BE49-F238E27FC236}">
                    <a16:creationId xmlns:a16="http://schemas.microsoft.com/office/drawing/2014/main" id="{6DB9117D-513F-4198-AD20-AE0F7CAEC686}"/>
                  </a:ext>
                </a:extLst>
              </p:cNvPr>
              <p:cNvSpPr txBox="1">
                <a:spLocks noRot="1" noChangeAspect="1" noMove="1" noResize="1" noEditPoints="1" noAdjustHandles="1" noChangeArrowheads="1" noChangeShapeType="1" noTextEdit="1"/>
              </p:cNvSpPr>
              <p:nvPr/>
            </p:nvSpPr>
            <p:spPr>
              <a:xfrm>
                <a:off x="1263798" y="1929059"/>
                <a:ext cx="1741439" cy="369332"/>
              </a:xfrm>
              <a:prstGeom prst="rect">
                <a:avLst/>
              </a:prstGeom>
              <a:blipFill>
                <a:blip r:embed="rId2"/>
                <a:stretch>
                  <a:fillRect t="-6557"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0F0E5EBF-1FA2-49F7-8A81-397F7A89AF45}"/>
                  </a:ext>
                </a:extLst>
              </p:cNvPr>
              <p:cNvSpPr txBox="1"/>
              <p:nvPr/>
            </p:nvSpPr>
            <p:spPr>
              <a:xfrm>
                <a:off x="5262249" y="5493888"/>
                <a:ext cx="1693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smtClean="0">
                          <a:latin typeface="Cambria Math" panose="02040503050406030204" pitchFamily="18" charset="0"/>
                        </a:rPr>
                        <m:t>= &lt;</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𝑦</m:t>
                      </m:r>
                      <m:r>
                        <a:rPr lang="en-US" altLang="zh-TW" b="0" i="1" smtClean="0">
                          <a:latin typeface="Cambria Math" panose="02040503050406030204" pitchFamily="18" charset="0"/>
                        </a:rPr>
                        <m:t>…&gt;</m:t>
                      </m:r>
                    </m:oMath>
                  </m:oMathPara>
                </a14:m>
                <a:endParaRPr lang="zh-TW" altLang="en-US" dirty="0"/>
              </a:p>
            </p:txBody>
          </p:sp>
        </mc:Choice>
        <mc:Fallback xmlns="">
          <p:sp>
            <p:nvSpPr>
              <p:cNvPr id="12" name="文字方塊 11">
                <a:extLst>
                  <a:ext uri="{FF2B5EF4-FFF2-40B4-BE49-F238E27FC236}">
                    <a16:creationId xmlns:a16="http://schemas.microsoft.com/office/drawing/2014/main" id="{0F0E5EBF-1FA2-49F7-8A81-397F7A89AF45}"/>
                  </a:ext>
                </a:extLst>
              </p:cNvPr>
              <p:cNvSpPr txBox="1">
                <a:spLocks noRot="1" noChangeAspect="1" noMove="1" noResize="1" noEditPoints="1" noAdjustHandles="1" noChangeArrowheads="1" noChangeShapeType="1" noTextEdit="1"/>
              </p:cNvSpPr>
              <p:nvPr/>
            </p:nvSpPr>
            <p:spPr>
              <a:xfrm>
                <a:off x="5262249" y="5493888"/>
                <a:ext cx="1693412" cy="369332"/>
              </a:xfrm>
              <a:prstGeom prst="rect">
                <a:avLst/>
              </a:prstGeom>
              <a:blipFill>
                <a:blip r:embed="rId3"/>
                <a:stretch>
                  <a:fillRect t="-6557" b="-6557"/>
                </a:stretch>
              </a:blipFill>
            </p:spPr>
            <p:txBody>
              <a:bodyPr/>
              <a:lstStyle/>
              <a:p>
                <a:r>
                  <a:rPr lang="zh-TW" altLang="en-US">
                    <a:noFill/>
                  </a:rPr>
                  <a:t> </a:t>
                </a:r>
              </a:p>
            </p:txBody>
          </p:sp>
        </mc:Fallback>
      </mc:AlternateContent>
      <p:sp>
        <p:nvSpPr>
          <p:cNvPr id="13" name="橢圓 12">
            <a:extLst>
              <a:ext uri="{FF2B5EF4-FFF2-40B4-BE49-F238E27FC236}">
                <a16:creationId xmlns:a16="http://schemas.microsoft.com/office/drawing/2014/main" id="{1C7C7734-C886-4925-BBE3-487AF1422005}"/>
              </a:ext>
            </a:extLst>
          </p:cNvPr>
          <p:cNvSpPr/>
          <p:nvPr/>
        </p:nvSpPr>
        <p:spPr>
          <a:xfrm>
            <a:off x="2512423" y="447923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156739F4-3A0A-44D9-8603-5DC032ACBCC7}"/>
              </a:ext>
            </a:extLst>
          </p:cNvPr>
          <p:cNvSpPr/>
          <p:nvPr/>
        </p:nvSpPr>
        <p:spPr>
          <a:xfrm>
            <a:off x="2737708" y="4923187"/>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14A6C6ED-1411-40D7-9352-940F04246891}"/>
              </a:ext>
            </a:extLst>
          </p:cNvPr>
          <p:cNvSpPr/>
          <p:nvPr/>
        </p:nvSpPr>
        <p:spPr>
          <a:xfrm>
            <a:off x="2932351" y="4412978"/>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C006C500-246B-485D-9B85-D2B84C2C218D}"/>
              </a:ext>
            </a:extLst>
          </p:cNvPr>
          <p:cNvSpPr/>
          <p:nvPr/>
        </p:nvSpPr>
        <p:spPr>
          <a:xfrm>
            <a:off x="3378781" y="447923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6B526B23-6A7F-46EE-B0A1-022B3036A6E6}"/>
              </a:ext>
            </a:extLst>
          </p:cNvPr>
          <p:cNvSpPr/>
          <p:nvPr/>
        </p:nvSpPr>
        <p:spPr>
          <a:xfrm>
            <a:off x="3213130" y="4001475"/>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C472C7FF-B4FA-4A8F-B208-B39846B3BA94}"/>
              </a:ext>
            </a:extLst>
          </p:cNvPr>
          <p:cNvSpPr/>
          <p:nvPr/>
        </p:nvSpPr>
        <p:spPr>
          <a:xfrm>
            <a:off x="4076179" y="4234069"/>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07C37DB5-2CCC-4710-AACB-50A19DA3D276}"/>
              </a:ext>
            </a:extLst>
          </p:cNvPr>
          <p:cNvSpPr/>
          <p:nvPr/>
        </p:nvSpPr>
        <p:spPr>
          <a:xfrm>
            <a:off x="3609042" y="3803383"/>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42DA851B-ABA4-4FC7-B91B-A376616AE6A5}"/>
              </a:ext>
            </a:extLst>
          </p:cNvPr>
          <p:cNvSpPr/>
          <p:nvPr/>
        </p:nvSpPr>
        <p:spPr>
          <a:xfrm>
            <a:off x="3857518" y="3296487"/>
            <a:ext cx="145771" cy="1325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593F72F2-D205-47D0-BCB6-3F8B1B899A55}"/>
              </a:ext>
            </a:extLst>
          </p:cNvPr>
          <p:cNvCxnSpPr/>
          <p:nvPr/>
        </p:nvCxnSpPr>
        <p:spPr>
          <a:xfrm flipV="1">
            <a:off x="2028719" y="3008243"/>
            <a:ext cx="3173895" cy="233901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D4CE742F-61AF-411B-B33E-0D0E19C303AB}"/>
                  </a:ext>
                </a:extLst>
              </p:cNvPr>
              <p:cNvSpPr txBox="1"/>
              <p:nvPr/>
            </p:nvSpPr>
            <p:spPr>
              <a:xfrm>
                <a:off x="5262249" y="2688695"/>
                <a:ext cx="1509516"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𝑦</m:t>
                          </m:r>
                        </m:e>
                      </m:acc>
                      <m:r>
                        <a:rPr lang="en-US" altLang="zh-TW"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𝑚</m:t>
                          </m:r>
                        </m:e>
                      </m:acc>
                      <m:acc>
                        <m:accPr>
                          <m:chr m:val="⃑"/>
                          <m:ctrlPr>
                            <a:rPr lang="zh-TW" altLang="en-US"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𝑏</m:t>
                          </m:r>
                        </m:e>
                      </m:acc>
                    </m:oMath>
                  </m:oMathPara>
                </a14:m>
                <a:endParaRPr lang="zh-TW" altLang="en-US" dirty="0"/>
              </a:p>
            </p:txBody>
          </p:sp>
        </mc:Choice>
        <mc:Fallback xmlns="">
          <p:sp>
            <p:nvSpPr>
              <p:cNvPr id="23" name="文字方塊 22">
                <a:extLst>
                  <a:ext uri="{FF2B5EF4-FFF2-40B4-BE49-F238E27FC236}">
                    <a16:creationId xmlns:a16="http://schemas.microsoft.com/office/drawing/2014/main" id="{D4CE742F-61AF-411B-B33E-0D0E19C303AB}"/>
                  </a:ext>
                </a:extLst>
              </p:cNvPr>
              <p:cNvSpPr txBox="1">
                <a:spLocks noRot="1" noChangeAspect="1" noMove="1" noResize="1" noEditPoints="1" noAdjustHandles="1" noChangeArrowheads="1" noChangeShapeType="1" noTextEdit="1"/>
              </p:cNvSpPr>
              <p:nvPr/>
            </p:nvSpPr>
            <p:spPr>
              <a:xfrm>
                <a:off x="5262249" y="2688695"/>
                <a:ext cx="1509516" cy="410305"/>
              </a:xfrm>
              <a:prstGeom prst="rect">
                <a:avLst/>
              </a:prstGeom>
              <a:blipFill>
                <a:blip r:embed="rId4"/>
                <a:stretch>
                  <a:fillRect b="-746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19300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277299-8610-4660-86B9-EE584C561AB1}"/>
              </a:ext>
            </a:extLst>
          </p:cNvPr>
          <p:cNvSpPr>
            <a:spLocks noGrp="1"/>
          </p:cNvSpPr>
          <p:nvPr>
            <p:ph type="title"/>
          </p:nvPr>
        </p:nvSpPr>
        <p:spPr/>
        <p:txBody>
          <a:bodyPr/>
          <a:lstStyle/>
          <a:p>
            <a:r>
              <a:rPr lang="zh-TW" altLang="en-US" dirty="0"/>
              <a:t>專案架構 </a:t>
            </a:r>
            <a:r>
              <a:rPr lang="en-US" altLang="zh-TW" dirty="0"/>
              <a:t>–</a:t>
            </a:r>
            <a:r>
              <a:rPr lang="zh-TW" altLang="en-US" dirty="0"/>
              <a:t> 分工條列表</a:t>
            </a:r>
          </a:p>
        </p:txBody>
      </p:sp>
      <p:sp>
        <p:nvSpPr>
          <p:cNvPr id="5" name="文字方塊 4">
            <a:extLst>
              <a:ext uri="{FF2B5EF4-FFF2-40B4-BE49-F238E27FC236}">
                <a16:creationId xmlns:a16="http://schemas.microsoft.com/office/drawing/2014/main" id="{3178A500-82E1-79ED-848C-BF659F4151BB}"/>
              </a:ext>
            </a:extLst>
          </p:cNvPr>
          <p:cNvSpPr txBox="1"/>
          <p:nvPr/>
        </p:nvSpPr>
        <p:spPr>
          <a:xfrm>
            <a:off x="5482713" y="2186258"/>
            <a:ext cx="1226572" cy="523477"/>
          </a:xfrm>
          <a:prstGeom prst="rect">
            <a:avLst/>
          </a:prstGeom>
          <a:noFill/>
          <a:ln>
            <a:solidFill>
              <a:schemeClr val="tx1"/>
            </a:solidFill>
          </a:ln>
        </p:spPr>
        <p:txBody>
          <a:bodyPr wrap="square" rtlCol="0">
            <a:spAutoFit/>
          </a:bodyPr>
          <a:lstStyle/>
          <a:p>
            <a:pPr algn="ctr" defTabSz="914411">
              <a:defRPr/>
            </a:pPr>
            <a:r>
              <a:rPr lang="zh-TW" altLang="en-US" sz="1401" b="1" dirty="0">
                <a:solidFill>
                  <a:prstClr val="black"/>
                </a:solidFill>
                <a:latin typeface="標楷體" panose="03000509000000000000" pitchFamily="65" charset="-120"/>
                <a:ea typeface="標楷體" panose="03000509000000000000" pitchFamily="65" charset="-120"/>
              </a:rPr>
              <a:t>表面異物檢測實現於</a:t>
            </a:r>
            <a:r>
              <a:rPr lang="en-US" altLang="zh-TW" sz="1401" b="1" dirty="0">
                <a:solidFill>
                  <a:prstClr val="black"/>
                </a:solidFill>
                <a:latin typeface="標楷體" panose="03000509000000000000" pitchFamily="65" charset="-120"/>
                <a:ea typeface="標楷體" panose="03000509000000000000" pitchFamily="65" charset="-120"/>
              </a:rPr>
              <a:t>SoC</a:t>
            </a:r>
            <a:endParaRPr lang="zh-TW" altLang="en-US" sz="1401" b="1" dirty="0">
              <a:solidFill>
                <a:prstClr val="black"/>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58808ABF-C5CB-C70B-AFE6-C62C8C7C45F5}"/>
              </a:ext>
            </a:extLst>
          </p:cNvPr>
          <p:cNvSpPr txBox="1"/>
          <p:nvPr/>
        </p:nvSpPr>
        <p:spPr>
          <a:xfrm>
            <a:off x="5016546" y="3287871"/>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異物檢測</a:t>
            </a:r>
          </a:p>
        </p:txBody>
      </p:sp>
      <p:cxnSp>
        <p:nvCxnSpPr>
          <p:cNvPr id="7" name="接點: 肘形 6">
            <a:extLst>
              <a:ext uri="{FF2B5EF4-FFF2-40B4-BE49-F238E27FC236}">
                <a16:creationId xmlns:a16="http://schemas.microsoft.com/office/drawing/2014/main" id="{CD534CC6-9C33-8C69-31B0-D72ACBD3366C}"/>
              </a:ext>
            </a:extLst>
          </p:cNvPr>
          <p:cNvCxnSpPr>
            <a:cxnSpLocks/>
            <a:stCxn id="5" idx="2"/>
            <a:endCxn id="6" idx="0"/>
          </p:cNvCxnSpPr>
          <p:nvPr/>
        </p:nvCxnSpPr>
        <p:spPr>
          <a:xfrm rot="5400000">
            <a:off x="5573848" y="2765720"/>
            <a:ext cx="578136" cy="466166"/>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82A92508-BE7D-A3D6-72A3-1D9AE0FB6128}"/>
              </a:ext>
            </a:extLst>
          </p:cNvPr>
          <p:cNvSpPr txBox="1"/>
          <p:nvPr/>
        </p:nvSpPr>
        <p:spPr>
          <a:xfrm>
            <a:off x="4263511" y="4665304"/>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葉</a:t>
            </a:r>
            <a:r>
              <a:rPr lang="zh-TW" altLang="en-US" sz="1401">
                <a:solidFill>
                  <a:prstClr val="black"/>
                </a:solidFill>
                <a:latin typeface="標楷體" panose="03000509000000000000" pitchFamily="65" charset="-120"/>
                <a:ea typeface="標楷體" panose="03000509000000000000" pitchFamily="65" charset="-120"/>
              </a:rPr>
              <a:t>易德</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D7E2AB60-F488-02CC-7568-78293F1F33D1}"/>
              </a:ext>
            </a:extLst>
          </p:cNvPr>
          <p:cNvSpPr txBox="1"/>
          <p:nvPr/>
        </p:nvSpPr>
        <p:spPr>
          <a:xfrm>
            <a:off x="1833184" y="3286307"/>
            <a:ext cx="14296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軟硬體溝通介面</a:t>
            </a:r>
          </a:p>
        </p:txBody>
      </p:sp>
      <p:cxnSp>
        <p:nvCxnSpPr>
          <p:cNvPr id="10" name="接點: 肘形 9">
            <a:extLst>
              <a:ext uri="{FF2B5EF4-FFF2-40B4-BE49-F238E27FC236}">
                <a16:creationId xmlns:a16="http://schemas.microsoft.com/office/drawing/2014/main" id="{44C4A995-431E-3F2A-E141-C6B1DDAF3507}"/>
              </a:ext>
            </a:extLst>
          </p:cNvPr>
          <p:cNvCxnSpPr>
            <a:cxnSpLocks/>
            <a:stCxn id="5" idx="2"/>
            <a:endCxn id="9" idx="0"/>
          </p:cNvCxnSpPr>
          <p:nvPr/>
        </p:nvCxnSpPr>
        <p:spPr>
          <a:xfrm rot="5400000">
            <a:off x="4033723" y="1224031"/>
            <a:ext cx="576572" cy="354798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C1CCCA88-4474-255B-925A-0BABBDF77B96}"/>
              </a:ext>
            </a:extLst>
          </p:cNvPr>
          <p:cNvSpPr txBox="1"/>
          <p:nvPr/>
        </p:nvSpPr>
        <p:spPr>
          <a:xfrm>
            <a:off x="7383529" y="3286307"/>
            <a:ext cx="1671519" cy="523477"/>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Linear Regression</a:t>
            </a:r>
            <a:endParaRPr lang="zh-TW" altLang="en-US" sz="1401" dirty="0">
              <a:solidFill>
                <a:prstClr val="black"/>
              </a:solidFill>
              <a:latin typeface="標楷體" panose="03000509000000000000" pitchFamily="65" charset="-120"/>
              <a:ea typeface="標楷體" panose="03000509000000000000" pitchFamily="65" charset="-120"/>
            </a:endParaRPr>
          </a:p>
        </p:txBody>
      </p:sp>
      <p:cxnSp>
        <p:nvCxnSpPr>
          <p:cNvPr id="12" name="接點: 肘形 11">
            <a:extLst>
              <a:ext uri="{FF2B5EF4-FFF2-40B4-BE49-F238E27FC236}">
                <a16:creationId xmlns:a16="http://schemas.microsoft.com/office/drawing/2014/main" id="{B6D379D6-467C-FE45-3024-613EBDC67BD4}"/>
              </a:ext>
            </a:extLst>
          </p:cNvPr>
          <p:cNvCxnSpPr>
            <a:cxnSpLocks/>
            <a:stCxn id="5" idx="2"/>
            <a:endCxn id="11" idx="0"/>
          </p:cNvCxnSpPr>
          <p:nvPr/>
        </p:nvCxnSpPr>
        <p:spPr>
          <a:xfrm rot="16200000" flipH="1">
            <a:off x="6869358" y="1936376"/>
            <a:ext cx="576572" cy="2123290"/>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2260491D-61A4-4A96-DCE8-EC618D345765}"/>
              </a:ext>
            </a:extLst>
          </p:cNvPr>
          <p:cNvSpPr txBox="1"/>
          <p:nvPr/>
        </p:nvSpPr>
        <p:spPr>
          <a:xfrm>
            <a:off x="5794729" y="4669791"/>
            <a:ext cx="1226574"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江承修</a:t>
            </a:r>
          </a:p>
        </p:txBody>
      </p:sp>
      <p:cxnSp>
        <p:nvCxnSpPr>
          <p:cNvPr id="15" name="接點: 肘形 14">
            <a:extLst>
              <a:ext uri="{FF2B5EF4-FFF2-40B4-BE49-F238E27FC236}">
                <a16:creationId xmlns:a16="http://schemas.microsoft.com/office/drawing/2014/main" id="{FB1AD424-91D9-FA65-5B50-B4FE090C9842}"/>
              </a:ext>
            </a:extLst>
          </p:cNvPr>
          <p:cNvCxnSpPr>
            <a:cxnSpLocks/>
            <a:stCxn id="6" idx="2"/>
            <a:endCxn id="8" idx="0"/>
          </p:cNvCxnSpPr>
          <p:nvPr/>
        </p:nvCxnSpPr>
        <p:spPr>
          <a:xfrm rot="5400000">
            <a:off x="4718552" y="3754023"/>
            <a:ext cx="1069528" cy="753035"/>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0E381208-75B9-28E1-B983-2D80EE4A4561}"/>
              </a:ext>
            </a:extLst>
          </p:cNvPr>
          <p:cNvCxnSpPr>
            <a:cxnSpLocks/>
            <a:stCxn id="6" idx="2"/>
            <a:endCxn id="14" idx="0"/>
          </p:cNvCxnSpPr>
          <p:nvPr/>
        </p:nvCxnSpPr>
        <p:spPr>
          <a:xfrm rot="16200000" flipH="1">
            <a:off x="5481917" y="3743691"/>
            <a:ext cx="1074015" cy="778183"/>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B62CE54A-9A38-151F-20DF-403D1A38392A}"/>
              </a:ext>
            </a:extLst>
          </p:cNvPr>
          <p:cNvSpPr txBox="1"/>
          <p:nvPr/>
        </p:nvSpPr>
        <p:spPr>
          <a:xfrm>
            <a:off x="997979" y="4665304"/>
            <a:ext cx="14296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廖彥翔</a:t>
            </a:r>
          </a:p>
        </p:txBody>
      </p:sp>
      <p:cxnSp>
        <p:nvCxnSpPr>
          <p:cNvPr id="19" name="接點: 肘形 18">
            <a:extLst>
              <a:ext uri="{FF2B5EF4-FFF2-40B4-BE49-F238E27FC236}">
                <a16:creationId xmlns:a16="http://schemas.microsoft.com/office/drawing/2014/main" id="{6C6EFDE4-5F5F-3490-5FA8-EF148BB39D6F}"/>
              </a:ext>
            </a:extLst>
          </p:cNvPr>
          <p:cNvCxnSpPr>
            <a:cxnSpLocks/>
            <a:stCxn id="9" idx="2"/>
            <a:endCxn id="18" idx="0"/>
          </p:cNvCxnSpPr>
          <p:nvPr/>
        </p:nvCxnSpPr>
        <p:spPr>
          <a:xfrm rot="5400000">
            <a:off x="1594870" y="3712156"/>
            <a:ext cx="1071092" cy="835205"/>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E4F99446-37EC-BB34-32EF-3A320170C18D}"/>
              </a:ext>
            </a:extLst>
          </p:cNvPr>
          <p:cNvSpPr txBox="1"/>
          <p:nvPr/>
        </p:nvSpPr>
        <p:spPr>
          <a:xfrm>
            <a:off x="9546856" y="3286307"/>
            <a:ext cx="1164867" cy="307905"/>
          </a:xfrm>
          <a:prstGeom prst="rect">
            <a:avLst/>
          </a:prstGeom>
          <a:noFill/>
          <a:ln>
            <a:solidFill>
              <a:schemeClr val="tx1"/>
            </a:solidFill>
          </a:ln>
        </p:spPr>
        <p:txBody>
          <a:bodyPr wrap="square" rtlCol="0">
            <a:spAutoFit/>
          </a:bodyPr>
          <a:lstStyle/>
          <a:p>
            <a:pPr algn="ctr" defTabSz="914411">
              <a:defRPr/>
            </a:pPr>
            <a:r>
              <a:rPr lang="en-US" altLang="zh-TW" sz="1401" dirty="0">
                <a:solidFill>
                  <a:prstClr val="black"/>
                </a:solidFill>
                <a:latin typeface="標楷體" panose="03000509000000000000" pitchFamily="65" charset="-120"/>
                <a:ea typeface="標楷體" panose="03000509000000000000" pitchFamily="65" charset="-120"/>
              </a:rPr>
              <a:t>VGA</a:t>
            </a:r>
            <a:r>
              <a:rPr lang="zh-TW" altLang="en-US" sz="1401" dirty="0">
                <a:solidFill>
                  <a:prstClr val="black"/>
                </a:solidFill>
                <a:latin typeface="標楷體" panose="03000509000000000000" pitchFamily="65" charset="-120"/>
                <a:ea typeface="標楷體" panose="03000509000000000000" pitchFamily="65" charset="-120"/>
              </a:rPr>
              <a:t> </a:t>
            </a:r>
            <a:r>
              <a:rPr lang="en-US" altLang="zh-TW" sz="1401" dirty="0">
                <a:solidFill>
                  <a:prstClr val="black"/>
                </a:solidFill>
                <a:latin typeface="標楷體" panose="03000509000000000000" pitchFamily="65" charset="-120"/>
                <a:ea typeface="標楷體" panose="03000509000000000000" pitchFamily="65" charset="-120"/>
              </a:rPr>
              <a:t>Display</a:t>
            </a:r>
            <a:endParaRPr lang="zh-TW" altLang="en-US" sz="1401" dirty="0">
              <a:solidFill>
                <a:prstClr val="black"/>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AB06C017-5312-A78E-38C6-66A3294463F8}"/>
              </a:ext>
            </a:extLst>
          </p:cNvPr>
          <p:cNvSpPr txBox="1"/>
          <p:nvPr/>
        </p:nvSpPr>
        <p:spPr>
          <a:xfrm>
            <a:off x="9527477" y="4665303"/>
            <a:ext cx="11648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莫南薇</a:t>
            </a:r>
          </a:p>
        </p:txBody>
      </p:sp>
      <p:cxnSp>
        <p:nvCxnSpPr>
          <p:cNvPr id="23" name="接點: 肘形 22">
            <a:extLst>
              <a:ext uri="{FF2B5EF4-FFF2-40B4-BE49-F238E27FC236}">
                <a16:creationId xmlns:a16="http://schemas.microsoft.com/office/drawing/2014/main" id="{657858B3-49F8-08C6-8074-17EAF1BE78D0}"/>
              </a:ext>
            </a:extLst>
          </p:cNvPr>
          <p:cNvCxnSpPr>
            <a:cxnSpLocks/>
            <a:stCxn id="5" idx="2"/>
            <a:endCxn id="21" idx="0"/>
          </p:cNvCxnSpPr>
          <p:nvPr/>
        </p:nvCxnSpPr>
        <p:spPr>
          <a:xfrm rot="16200000" flipH="1">
            <a:off x="7824358" y="981375"/>
            <a:ext cx="576572" cy="403329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51393384-4247-331D-BB3E-4DD4B23EF3D6}"/>
              </a:ext>
            </a:extLst>
          </p:cNvPr>
          <p:cNvCxnSpPr>
            <a:cxnSpLocks/>
            <a:stCxn id="21" idx="2"/>
            <a:endCxn id="22" idx="0"/>
          </p:cNvCxnSpPr>
          <p:nvPr/>
        </p:nvCxnSpPr>
        <p:spPr>
          <a:xfrm flipH="1">
            <a:off x="10109911" y="3594212"/>
            <a:ext cx="19379" cy="1071091"/>
          </a:xfrm>
          <a:prstGeom prst="line">
            <a:avLst/>
          </a:prstGeom>
          <a:ln w="38100"/>
        </p:spPr>
        <p:style>
          <a:lnRef idx="1">
            <a:schemeClr val="dk1"/>
          </a:lnRef>
          <a:fillRef idx="0">
            <a:schemeClr val="dk1"/>
          </a:fillRef>
          <a:effectRef idx="0">
            <a:schemeClr val="dk1"/>
          </a:effectRef>
          <a:fontRef idx="minor">
            <a:schemeClr val="tx1"/>
          </a:fontRef>
        </p:style>
      </p:cxnSp>
      <p:sp>
        <p:nvSpPr>
          <p:cNvPr id="25" name="文字方塊 24">
            <a:extLst>
              <a:ext uri="{FF2B5EF4-FFF2-40B4-BE49-F238E27FC236}">
                <a16:creationId xmlns:a16="http://schemas.microsoft.com/office/drawing/2014/main" id="{A5567524-E080-509E-51B0-648E8DA243CF}"/>
              </a:ext>
            </a:extLst>
          </p:cNvPr>
          <p:cNvSpPr txBox="1"/>
          <p:nvPr/>
        </p:nvSpPr>
        <p:spPr>
          <a:xfrm>
            <a:off x="7364151" y="4675814"/>
            <a:ext cx="1671519"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廖彥翔</a:t>
            </a:r>
          </a:p>
        </p:txBody>
      </p:sp>
      <p:cxnSp>
        <p:nvCxnSpPr>
          <p:cNvPr id="26" name="直線接點 25">
            <a:extLst>
              <a:ext uri="{FF2B5EF4-FFF2-40B4-BE49-F238E27FC236}">
                <a16:creationId xmlns:a16="http://schemas.microsoft.com/office/drawing/2014/main" id="{1C19CB39-9225-1E67-702B-ABA778F2DBBC}"/>
              </a:ext>
            </a:extLst>
          </p:cNvPr>
          <p:cNvCxnSpPr>
            <a:cxnSpLocks/>
            <a:stCxn id="11" idx="2"/>
            <a:endCxn id="25" idx="0"/>
          </p:cNvCxnSpPr>
          <p:nvPr/>
        </p:nvCxnSpPr>
        <p:spPr>
          <a:xfrm flipH="1">
            <a:off x="8199911" y="3809784"/>
            <a:ext cx="19378" cy="866030"/>
          </a:xfrm>
          <a:prstGeom prst="line">
            <a:avLst/>
          </a:prstGeom>
          <a:ln w="38100"/>
        </p:spPr>
        <p:style>
          <a:lnRef idx="1">
            <a:schemeClr val="dk1"/>
          </a:lnRef>
          <a:fillRef idx="0">
            <a:schemeClr val="dk1"/>
          </a:fillRef>
          <a:effectRef idx="0">
            <a:schemeClr val="dk1"/>
          </a:effectRef>
          <a:fontRef idx="minor">
            <a:schemeClr val="tx1"/>
          </a:fontRef>
        </p:style>
      </p:cxnSp>
      <p:sp>
        <p:nvSpPr>
          <p:cNvPr id="31" name="文字方塊 30">
            <a:extLst>
              <a:ext uri="{FF2B5EF4-FFF2-40B4-BE49-F238E27FC236}">
                <a16:creationId xmlns:a16="http://schemas.microsoft.com/office/drawing/2014/main" id="{8412E124-8FC8-3D3C-8304-C273561E5FF9}"/>
              </a:ext>
            </a:extLst>
          </p:cNvPr>
          <p:cNvSpPr txBox="1"/>
          <p:nvPr/>
        </p:nvSpPr>
        <p:spPr>
          <a:xfrm>
            <a:off x="2630745" y="4659431"/>
            <a:ext cx="1429667" cy="307905"/>
          </a:xfrm>
          <a:prstGeom prst="rect">
            <a:avLst/>
          </a:prstGeom>
          <a:noFill/>
          <a:ln>
            <a:solidFill>
              <a:schemeClr val="tx1"/>
            </a:solidFill>
          </a:ln>
        </p:spPr>
        <p:txBody>
          <a:bodyPr wrap="square" rtlCol="0">
            <a:spAutoFit/>
          </a:bodyPr>
          <a:lstStyle/>
          <a:p>
            <a:pPr algn="ctr" defTabSz="914411">
              <a:defRPr/>
            </a:pPr>
            <a:r>
              <a:rPr lang="zh-TW" altLang="en-US" sz="1401" dirty="0">
                <a:solidFill>
                  <a:prstClr val="black"/>
                </a:solidFill>
                <a:latin typeface="標楷體" panose="03000509000000000000" pitchFamily="65" charset="-120"/>
                <a:ea typeface="標楷體" panose="03000509000000000000" pitchFamily="65" charset="-120"/>
              </a:rPr>
              <a:t>葉易德</a:t>
            </a:r>
          </a:p>
        </p:txBody>
      </p:sp>
      <p:cxnSp>
        <p:nvCxnSpPr>
          <p:cNvPr id="32" name="接點: 肘形 31">
            <a:extLst>
              <a:ext uri="{FF2B5EF4-FFF2-40B4-BE49-F238E27FC236}">
                <a16:creationId xmlns:a16="http://schemas.microsoft.com/office/drawing/2014/main" id="{0D2D8245-AE3E-CD2D-DB30-9742F57E812E}"/>
              </a:ext>
            </a:extLst>
          </p:cNvPr>
          <p:cNvCxnSpPr>
            <a:cxnSpLocks/>
            <a:stCxn id="9" idx="2"/>
            <a:endCxn id="31" idx="0"/>
          </p:cNvCxnSpPr>
          <p:nvPr/>
        </p:nvCxnSpPr>
        <p:spPr>
          <a:xfrm rot="16200000" flipH="1">
            <a:off x="2414189" y="3728040"/>
            <a:ext cx="1065219" cy="797561"/>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258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FE567C-34C6-4F98-A84A-4DEAB1E49A7C}"/>
              </a:ext>
            </a:extLst>
          </p:cNvPr>
          <p:cNvSpPr>
            <a:spLocks noGrp="1"/>
          </p:cNvSpPr>
          <p:nvPr>
            <p:ph type="title"/>
          </p:nvPr>
        </p:nvSpPr>
        <p:spPr/>
        <p:txBody>
          <a:bodyPr/>
          <a:lstStyle/>
          <a:p>
            <a:r>
              <a:rPr lang="zh-TW" altLang="en-US" dirty="0"/>
              <a:t>本週進度</a:t>
            </a:r>
          </a:p>
        </p:txBody>
      </p:sp>
      <p:sp>
        <p:nvSpPr>
          <p:cNvPr id="14" name="矩形 13">
            <a:extLst>
              <a:ext uri="{FF2B5EF4-FFF2-40B4-BE49-F238E27FC236}">
                <a16:creationId xmlns:a16="http://schemas.microsoft.com/office/drawing/2014/main" id="{DA0589FA-3CC0-9600-2F8D-8C4A4826C677}"/>
              </a:ext>
            </a:extLst>
          </p:cNvPr>
          <p:cNvSpPr/>
          <p:nvPr/>
        </p:nvSpPr>
        <p:spPr>
          <a:xfrm>
            <a:off x="838199" y="1224282"/>
            <a:ext cx="10515598" cy="1600438"/>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異物檢測 及 軟硬體溝通介面</a:t>
            </a:r>
          </a:p>
          <a:p>
            <a:pPr marL="342900" indent="-342900" defTabSz="914411">
              <a:buFontTx/>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Threshold</a:t>
            </a:r>
          </a:p>
          <a:p>
            <a:pPr marL="342900" indent="-342900" defTabSz="914411">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Sobel</a:t>
            </a:r>
            <a:r>
              <a:rPr lang="zh-TW" altLang="en-US" sz="1600" dirty="0">
                <a:solidFill>
                  <a:prstClr val="black"/>
                </a:solidFill>
                <a:latin typeface="微軟正黑體" panose="020B0604030504040204" pitchFamily="34" charset="-120"/>
                <a:ea typeface="微軟正黑體" panose="020B0604030504040204" pitchFamily="34" charset="-120"/>
              </a:rPr>
              <a:t>注水</a:t>
            </a:r>
            <a:endParaRPr lang="en-US" altLang="zh-TW" sz="1600" dirty="0">
              <a:solidFill>
                <a:prstClr val="black"/>
              </a:solidFill>
              <a:latin typeface="微軟正黑體" panose="020B0604030504040204" pitchFamily="34" charset="-120"/>
              <a:ea typeface="微軟正黑體" panose="020B0604030504040204" pitchFamily="34" charset="-120"/>
            </a:endParaRPr>
          </a:p>
          <a:p>
            <a:pPr marL="342900" indent="-342900" defTabSz="914411">
              <a:buAutoNum type="arabicPeriod"/>
              <a:defRPr/>
            </a:pPr>
            <a:r>
              <a:rPr lang="zh-TW" altLang="en-US" sz="1600" dirty="0">
                <a:solidFill>
                  <a:prstClr val="black"/>
                </a:solidFill>
                <a:latin typeface="微軟正黑體" panose="020B0604030504040204" pitchFamily="34" charset="-120"/>
                <a:ea typeface="微軟正黑體" panose="020B0604030504040204" pitchFamily="34" charset="-120"/>
              </a:rPr>
              <a:t>形態學</a:t>
            </a:r>
            <a:r>
              <a:rPr lang="en-US" altLang="zh-TW" sz="1600" dirty="0">
                <a:solidFill>
                  <a:prstClr val="black"/>
                </a:solidFill>
                <a:latin typeface="微軟正黑體" panose="020B0604030504040204" pitchFamily="34" charset="-120"/>
                <a:ea typeface="微軟正黑體" panose="020B0604030504040204" pitchFamily="34" charset="-120"/>
              </a:rPr>
              <a:t>Close</a:t>
            </a:r>
          </a:p>
          <a:p>
            <a:pPr marL="342900" indent="-342900" defTabSz="914411">
              <a:buAutoNum type="arabicPeriod"/>
              <a:defRPr/>
            </a:pPr>
            <a:r>
              <a:rPr lang="en-US" altLang="zh-TW" sz="1600" dirty="0">
                <a:solidFill>
                  <a:prstClr val="black"/>
                </a:solidFill>
                <a:latin typeface="微軟正黑體" panose="020B0604030504040204" pitchFamily="34" charset="-120"/>
                <a:ea typeface="微軟正黑體" panose="020B0604030504040204" pitchFamily="34" charset="-120"/>
              </a:rPr>
              <a:t>CCL</a:t>
            </a:r>
          </a:p>
          <a:p>
            <a:pPr marL="342900" indent="-342900" defTabSz="914411">
              <a:buAutoNum type="arabicPeriod"/>
              <a:defRPr/>
            </a:pPr>
            <a:r>
              <a:rPr lang="zh-TW" altLang="en-US" sz="1600" dirty="0">
                <a:solidFill>
                  <a:prstClr val="black"/>
                </a:solidFill>
                <a:latin typeface="微軟正黑體" panose="020B0604030504040204" pitchFamily="34" charset="-120"/>
                <a:ea typeface="微軟正黑體" panose="020B0604030504040204" pitchFamily="34" charset="-120"/>
              </a:rPr>
              <a:t>中斷</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
        <p:nvSpPr>
          <p:cNvPr id="29" name="矩形 28">
            <a:extLst>
              <a:ext uri="{FF2B5EF4-FFF2-40B4-BE49-F238E27FC236}">
                <a16:creationId xmlns:a16="http://schemas.microsoft.com/office/drawing/2014/main" id="{A650553B-6A7B-B455-5362-EE7C8D7B7D15}"/>
              </a:ext>
            </a:extLst>
          </p:cNvPr>
          <p:cNvSpPr/>
          <p:nvPr/>
        </p:nvSpPr>
        <p:spPr>
          <a:xfrm>
            <a:off x="839747" y="2963877"/>
            <a:ext cx="10515598" cy="1600438"/>
          </a:xfrm>
          <a:prstGeom prst="rect">
            <a:avLst/>
          </a:prstGeom>
        </p:spPr>
        <p:txBody>
          <a:bodyPr wrap="square">
            <a:spAutoFit/>
          </a:bodyPr>
          <a:lstStyle/>
          <a:p>
            <a:pPr marL="171453" indent="-171453" defTabSz="914411">
              <a:buFont typeface="Arial" panose="020B0604020202020204" pitchFamily="34" charset="0"/>
              <a:buChar char="•"/>
              <a:defRPr/>
            </a:pPr>
            <a:r>
              <a:rPr lang="zh-TW" altLang="en-US" b="1" dirty="0">
                <a:solidFill>
                  <a:prstClr val="black"/>
                </a:solidFill>
                <a:latin typeface="微軟正黑體" panose="020B0604030504040204" pitchFamily="34" charset="-120"/>
                <a:ea typeface="微軟正黑體" panose="020B0604030504040204" pitchFamily="34" charset="-120"/>
              </a:rPr>
              <a:t>測試方法</a:t>
            </a:r>
            <a:r>
              <a:rPr lang="en-US" altLang="zh-TW" b="1" dirty="0">
                <a:solidFill>
                  <a:prstClr val="black"/>
                </a:solidFill>
                <a:latin typeface="微軟正黑體" panose="020B0604030504040204" pitchFamily="34" charset="-120"/>
                <a:ea typeface="微軟正黑體" panose="020B0604030504040204" pitchFamily="34" charset="-120"/>
              </a:rPr>
              <a:t>:</a:t>
            </a: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1.</a:t>
            </a:r>
            <a:r>
              <a:rPr lang="zh-TW" altLang="en-US" sz="1600" dirty="0">
                <a:solidFill>
                  <a:prstClr val="black"/>
                </a:solidFill>
                <a:latin typeface="微軟正黑體" panose="020B0604030504040204" pitchFamily="34" charset="-120"/>
                <a:ea typeface="微軟正黑體" panose="020B0604030504040204" pitchFamily="34" charset="-120"/>
              </a:rPr>
              <a:t> 利用固定門檻值</a:t>
            </a:r>
            <a:r>
              <a:rPr lang="en-US" altLang="zh-TW" sz="1600" dirty="0">
                <a:solidFill>
                  <a:prstClr val="black"/>
                </a:solidFill>
                <a:latin typeface="微軟正黑體" panose="020B0604030504040204" pitchFamily="34" charset="-120"/>
                <a:ea typeface="微軟正黑體" panose="020B0604030504040204" pitchFamily="34" charset="-120"/>
              </a:rPr>
              <a:t>(Threshold)</a:t>
            </a:r>
            <a:r>
              <a:rPr lang="zh-TW" altLang="en-US" sz="1600" dirty="0">
                <a:solidFill>
                  <a:prstClr val="black"/>
                </a:solidFill>
                <a:latin typeface="微軟正黑體" panose="020B0604030504040204" pitchFamily="34" charset="-120"/>
                <a:ea typeface="微軟正黑體" panose="020B0604030504040204" pitchFamily="34" charset="-120"/>
              </a:rPr>
              <a:t>先過濾圖像</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r>
              <a:rPr lang="en-US" altLang="zh-TW" sz="1600" dirty="0">
                <a:solidFill>
                  <a:prstClr val="black"/>
                </a:solidFill>
                <a:latin typeface="微軟正黑體" panose="020B0604030504040204" pitchFamily="34" charset="-120"/>
                <a:ea typeface="微軟正黑體" panose="020B0604030504040204" pitchFamily="34" charset="-120"/>
              </a:rPr>
              <a:t>    2. </a:t>
            </a:r>
            <a:r>
              <a:rPr lang="zh-TW" altLang="en-US" sz="1600" dirty="0">
                <a:solidFill>
                  <a:prstClr val="black"/>
                </a:solidFill>
                <a:latin typeface="微軟正黑體" panose="020B0604030504040204" pitchFamily="34" charset="-120"/>
                <a:ea typeface="微軟正黑體" panose="020B0604030504040204" pitchFamily="34" charset="-120"/>
              </a:rPr>
              <a:t>調整階層數，對圖像進行注水</a:t>
            </a:r>
            <a:endParaRPr lang="en-US" altLang="zh-TW" sz="1600" dirty="0">
              <a:solidFill>
                <a:prstClr val="black"/>
              </a:solidFill>
              <a:latin typeface="微軟正黑體" panose="020B0604030504040204" pitchFamily="34" charset="-120"/>
              <a:ea typeface="微軟正黑體" panose="020B0604030504040204" pitchFamily="34" charset="-120"/>
            </a:endParaRPr>
          </a:p>
          <a:p>
            <a:pPr defTabSz="914411">
              <a:defRPr/>
            </a:pPr>
            <a:r>
              <a:rPr lang="zh-TW" altLang="en-US" sz="1600" dirty="0">
                <a:solidFill>
                  <a:prstClr val="black"/>
                </a:solidFill>
                <a:latin typeface="微軟正黑體" panose="020B0604030504040204" pitchFamily="34" charset="-120"/>
                <a:ea typeface="微軟正黑體" panose="020B0604030504040204" pitchFamily="34" charset="-120"/>
              </a:rPr>
              <a:t>    </a:t>
            </a:r>
            <a:r>
              <a:rPr lang="en-US" altLang="zh-TW" sz="1600" dirty="0">
                <a:solidFill>
                  <a:prstClr val="black"/>
                </a:solidFill>
                <a:latin typeface="微軟正黑體" panose="020B0604030504040204" pitchFamily="34" charset="-120"/>
                <a:ea typeface="微軟正黑體" panose="020B0604030504040204" pitchFamily="34" charset="-120"/>
              </a:rPr>
              <a:t>3. </a:t>
            </a:r>
            <a:r>
              <a:rPr lang="zh-TW" altLang="en-US" sz="1600" dirty="0">
                <a:solidFill>
                  <a:prstClr val="black"/>
                </a:solidFill>
                <a:latin typeface="微軟正黑體" panose="020B0604030504040204" pitchFamily="34" charset="-120"/>
                <a:ea typeface="微軟正黑體" panose="020B0604030504040204" pitchFamily="34" charset="-120"/>
              </a:rPr>
              <a:t>注水後對圖像</a:t>
            </a:r>
            <a:r>
              <a:rPr lang="en-US" altLang="zh-TW" sz="1600" dirty="0">
                <a:solidFill>
                  <a:prstClr val="black"/>
                </a:solidFill>
                <a:latin typeface="微軟正黑體" panose="020B0604030504040204" pitchFamily="34" charset="-120"/>
                <a:ea typeface="微軟正黑體" panose="020B0604030504040204" pitchFamily="34" charset="-120"/>
              </a:rPr>
              <a:t>Close</a:t>
            </a:r>
          </a:p>
          <a:p>
            <a:pPr defTabSz="914411">
              <a:defRPr/>
            </a:pPr>
            <a:r>
              <a:rPr lang="en-US" altLang="zh-TW" sz="1600" dirty="0">
                <a:solidFill>
                  <a:prstClr val="black"/>
                </a:solidFill>
                <a:latin typeface="微軟正黑體" panose="020B0604030504040204" pitchFamily="34" charset="-120"/>
                <a:ea typeface="微軟正黑體" panose="020B0604030504040204" pitchFamily="34" charset="-120"/>
              </a:rPr>
              <a:t>    4. CCL</a:t>
            </a:r>
            <a:r>
              <a:rPr lang="zh-TW" altLang="en-US" sz="1600" dirty="0">
                <a:solidFill>
                  <a:prstClr val="black"/>
                </a:solidFill>
                <a:latin typeface="微軟正黑體" panose="020B0604030504040204" pitchFamily="34" charset="-120"/>
                <a:ea typeface="微軟正黑體" panose="020B0604030504040204" pitchFamily="34" charset="-120"/>
              </a:rPr>
              <a:t>選取最大</a:t>
            </a:r>
            <a:r>
              <a:rPr lang="en-US" altLang="zh-TW" sz="1600" dirty="0">
                <a:solidFill>
                  <a:prstClr val="black"/>
                </a:solidFill>
                <a:latin typeface="微軟正黑體" panose="020B0604030504040204" pitchFamily="34" charset="-120"/>
                <a:ea typeface="微軟正黑體" panose="020B0604030504040204" pitchFamily="34" charset="-120"/>
              </a:rPr>
              <a:t>Contour</a:t>
            </a:r>
          </a:p>
          <a:p>
            <a:pPr defTabSz="914411">
              <a:defRPr/>
            </a:pPr>
            <a:r>
              <a:rPr lang="en-US" altLang="zh-TW" sz="1600" dirty="0">
                <a:solidFill>
                  <a:prstClr val="black"/>
                </a:solidFill>
                <a:latin typeface="微軟正黑體" panose="020B0604030504040204" pitchFamily="34" charset="-120"/>
                <a:ea typeface="微軟正黑體" panose="020B0604030504040204" pitchFamily="34" charset="-120"/>
              </a:rPr>
              <a:t>    5.</a:t>
            </a:r>
            <a:r>
              <a:rPr lang="zh-TW" altLang="en-US" sz="1600" dirty="0">
                <a:solidFill>
                  <a:prstClr val="black"/>
                </a:solidFill>
                <a:latin typeface="微軟正黑體" panose="020B0604030504040204" pitchFamily="34" charset="-120"/>
                <a:ea typeface="微軟正黑體" panose="020B0604030504040204" pitchFamily="34" charset="-120"/>
              </a:rPr>
              <a:t> 利用按鍵及指撥開關控制水位值</a:t>
            </a:r>
            <a:endParaRPr lang="en-US" altLang="zh-TW" sz="1600"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32941646"/>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8015</TotalTime>
  <Words>1955</Words>
  <Application>Microsoft Office PowerPoint</Application>
  <PresentationFormat>寬螢幕</PresentationFormat>
  <Paragraphs>404</Paragraphs>
  <Slides>34</Slides>
  <Notes>18</Notes>
  <HiddenSlides>0</HiddenSlides>
  <MMClips>2</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34</vt:i4>
      </vt:variant>
    </vt:vector>
  </HeadingPairs>
  <TitlesOfParts>
    <vt:vector size="43" baseType="lpstr">
      <vt:lpstr>微軟正黑體</vt:lpstr>
      <vt:lpstr>新細明體</vt:lpstr>
      <vt:lpstr>標楷體</vt:lpstr>
      <vt:lpstr>Arial</vt:lpstr>
      <vt:lpstr>Calibri</vt:lpstr>
      <vt:lpstr>Cambria Math</vt:lpstr>
      <vt:lpstr>Times New Roman</vt:lpstr>
      <vt:lpstr>Wingdings</vt:lpstr>
      <vt:lpstr>1_Office 佈景主題</vt:lpstr>
      <vt:lpstr> 表面異物檢測實現於SoC</vt:lpstr>
      <vt:lpstr>TO DO LIST</vt:lpstr>
      <vt:lpstr>情境說明</vt:lpstr>
      <vt:lpstr>專案需求</vt:lpstr>
      <vt:lpstr>專案架構 - BreakDown</vt:lpstr>
      <vt:lpstr>專案架構 - 架構圖</vt:lpstr>
      <vt:lpstr>Linear Regression</vt:lpstr>
      <vt:lpstr>專案架構 – 分工條列表</vt:lpstr>
      <vt:lpstr>本週進度</vt:lpstr>
      <vt:lpstr>專案架構 – 流程圖(前)</vt:lpstr>
      <vt:lpstr>專案架構 – 流程圖(改)</vt:lpstr>
      <vt:lpstr>專案架構 – 中斷流程</vt:lpstr>
      <vt:lpstr>實驗流程 – 環境說明</vt:lpstr>
      <vt:lpstr>實驗 – 測試圖片</vt:lpstr>
      <vt:lpstr>實驗 – 破洞1測試 (水位一)</vt:lpstr>
      <vt:lpstr>實驗 –破洞1測試 (水位二)</vt:lpstr>
      <vt:lpstr>實驗 –破洞2測試(水位一) </vt:lpstr>
      <vt:lpstr>實驗 –破洞3測試(水位一) </vt:lpstr>
      <vt:lpstr>實驗 – 成果影片</vt:lpstr>
      <vt:lpstr>實驗 – 問題紀錄</vt:lpstr>
      <vt:lpstr>本週進度</vt:lpstr>
      <vt:lpstr>本週進度</vt:lpstr>
      <vt:lpstr>本週進度</vt:lpstr>
      <vt:lpstr>本週進度</vt:lpstr>
      <vt:lpstr>架構圖</vt:lpstr>
      <vt:lpstr>LinearRegression - Pipeline</vt:lpstr>
      <vt:lpstr>Adder Tree - Pipeline</vt:lpstr>
      <vt:lpstr>LinearRegression – HDL Coder設定(v1)</vt:lpstr>
      <vt:lpstr>LinearRegression – HDL Coder設定(v1)</vt:lpstr>
      <vt:lpstr>LinearRegression – HDL Coder設定(v1)</vt:lpstr>
      <vt:lpstr>問題紀錄</vt:lpstr>
      <vt:lpstr>2022_05_06 控管紀錄</vt:lpstr>
      <vt:lpstr>2022/05/06 ~ 2022/05/13 控管紀錄</vt:lpstr>
      <vt:lpstr>參考來源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ADAS進度報告</dc:title>
  <dc:creator>電子系三甲-葉易德</dc:creator>
  <cp:lastModifiedBy>帥哥</cp:lastModifiedBy>
  <cp:revision>185</cp:revision>
  <dcterms:created xsi:type="dcterms:W3CDTF">2022-03-01T06:32:31Z</dcterms:created>
  <dcterms:modified xsi:type="dcterms:W3CDTF">2022-06-10T04:29:49Z</dcterms:modified>
</cp:coreProperties>
</file>